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2"/>
  </p:notesMasterIdLst>
  <p:sldIdLst>
    <p:sldId id="256" r:id="rId2"/>
    <p:sldId id="297" r:id="rId3"/>
    <p:sldId id="304" r:id="rId4"/>
    <p:sldId id="305" r:id="rId5"/>
    <p:sldId id="306" r:id="rId6"/>
    <p:sldId id="299" r:id="rId7"/>
    <p:sldId id="300" r:id="rId8"/>
    <p:sldId id="301" r:id="rId9"/>
    <p:sldId id="302" r:id="rId10"/>
    <p:sldId id="303" r:id="rId11"/>
  </p:sldIdLst>
  <p:sldSz cx="9144000" cy="5143500" type="screen16x9"/>
  <p:notesSz cx="6858000" cy="9144000"/>
  <p:embeddedFontLst>
    <p:embeddedFont>
      <p:font typeface="Epilogue"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Nunito Light" pitchFamily="2" charset="0"/>
      <p:regular r:id="rId21"/>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15749D-6DD8-4416-9646-9C72A2DA8037}">
  <a:tblStyle styleId="{7815749D-6DD8-4416-9646-9C72A2DA80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8ADE16-6FC4-41A4-B569-A0228B26FF6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6" autoAdjust="0"/>
    <p:restoredTop sz="94660"/>
  </p:normalViewPr>
  <p:slideViewPr>
    <p:cSldViewPr snapToGrid="0">
      <p:cViewPr>
        <p:scale>
          <a:sx n="100" d="100"/>
          <a:sy n="100" d="100"/>
        </p:scale>
        <p:origin x="1968"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a:extLst>
            <a:ext uri="{FF2B5EF4-FFF2-40B4-BE49-F238E27FC236}">
              <a16:creationId xmlns:a16="http://schemas.microsoft.com/office/drawing/2014/main" id="{34D634BC-9BC5-00B9-1AD4-3292AD441255}"/>
            </a:ext>
          </a:extLst>
        </p:cNvPr>
        <p:cNvGrpSpPr/>
        <p:nvPr/>
      </p:nvGrpSpPr>
      <p:grpSpPr>
        <a:xfrm>
          <a:off x="0" y="0"/>
          <a:ext cx="0" cy="0"/>
          <a:chOff x="0" y="0"/>
          <a:chExt cx="0" cy="0"/>
        </a:xfrm>
      </p:grpSpPr>
      <p:sp>
        <p:nvSpPr>
          <p:cNvPr id="751" name="Google Shape;751;g4dfce81f19_0_45:notes">
            <a:extLst>
              <a:ext uri="{FF2B5EF4-FFF2-40B4-BE49-F238E27FC236}">
                <a16:creationId xmlns:a16="http://schemas.microsoft.com/office/drawing/2014/main" id="{814F61A3-6F49-204F-F3A8-1938B4765E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a:extLst>
              <a:ext uri="{FF2B5EF4-FFF2-40B4-BE49-F238E27FC236}">
                <a16:creationId xmlns:a16="http://schemas.microsoft.com/office/drawing/2014/main" id="{B3E11520-21CF-F71F-8EBC-AC8D6BD459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899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a:extLst>
            <a:ext uri="{FF2B5EF4-FFF2-40B4-BE49-F238E27FC236}">
              <a16:creationId xmlns:a16="http://schemas.microsoft.com/office/drawing/2014/main" id="{36D77196-E6BE-2E98-3561-83AB805BDEBC}"/>
            </a:ext>
          </a:extLst>
        </p:cNvPr>
        <p:cNvGrpSpPr/>
        <p:nvPr/>
      </p:nvGrpSpPr>
      <p:grpSpPr>
        <a:xfrm>
          <a:off x="0" y="0"/>
          <a:ext cx="0" cy="0"/>
          <a:chOff x="0" y="0"/>
          <a:chExt cx="0" cy="0"/>
        </a:xfrm>
      </p:grpSpPr>
      <p:sp>
        <p:nvSpPr>
          <p:cNvPr id="751" name="Google Shape;751;g4dfce81f19_0_45:notes">
            <a:extLst>
              <a:ext uri="{FF2B5EF4-FFF2-40B4-BE49-F238E27FC236}">
                <a16:creationId xmlns:a16="http://schemas.microsoft.com/office/drawing/2014/main" id="{971EC0F3-A9C6-B114-43A9-4F9D51C16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a:extLst>
              <a:ext uri="{FF2B5EF4-FFF2-40B4-BE49-F238E27FC236}">
                <a16:creationId xmlns:a16="http://schemas.microsoft.com/office/drawing/2014/main" id="{2287699F-3A95-5B6C-3716-973583988E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8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a:extLst>
            <a:ext uri="{FF2B5EF4-FFF2-40B4-BE49-F238E27FC236}">
              <a16:creationId xmlns:a16="http://schemas.microsoft.com/office/drawing/2014/main" id="{ED53B9D1-F198-7415-5DE2-CDE1643F7641}"/>
            </a:ext>
          </a:extLst>
        </p:cNvPr>
        <p:cNvGrpSpPr/>
        <p:nvPr/>
      </p:nvGrpSpPr>
      <p:grpSpPr>
        <a:xfrm>
          <a:off x="0" y="0"/>
          <a:ext cx="0" cy="0"/>
          <a:chOff x="0" y="0"/>
          <a:chExt cx="0" cy="0"/>
        </a:xfrm>
      </p:grpSpPr>
      <p:sp>
        <p:nvSpPr>
          <p:cNvPr id="751" name="Google Shape;751;g4dfce81f19_0_45:notes">
            <a:extLst>
              <a:ext uri="{FF2B5EF4-FFF2-40B4-BE49-F238E27FC236}">
                <a16:creationId xmlns:a16="http://schemas.microsoft.com/office/drawing/2014/main" id="{9F1DFD5C-10E0-08A7-F8D9-DEE9CA187F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a:extLst>
              <a:ext uri="{FF2B5EF4-FFF2-40B4-BE49-F238E27FC236}">
                <a16:creationId xmlns:a16="http://schemas.microsoft.com/office/drawing/2014/main" id="{79CBE807-5450-C4E9-F5E1-47296C6094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661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a:extLst>
            <a:ext uri="{FF2B5EF4-FFF2-40B4-BE49-F238E27FC236}">
              <a16:creationId xmlns:a16="http://schemas.microsoft.com/office/drawing/2014/main" id="{EDEF11BE-CBB3-C32B-D259-6999362953D0}"/>
            </a:ext>
          </a:extLst>
        </p:cNvPr>
        <p:cNvGrpSpPr/>
        <p:nvPr/>
      </p:nvGrpSpPr>
      <p:grpSpPr>
        <a:xfrm>
          <a:off x="0" y="0"/>
          <a:ext cx="0" cy="0"/>
          <a:chOff x="0" y="0"/>
          <a:chExt cx="0" cy="0"/>
        </a:xfrm>
      </p:grpSpPr>
      <p:sp>
        <p:nvSpPr>
          <p:cNvPr id="751" name="Google Shape;751;g4dfce81f19_0_45:notes">
            <a:extLst>
              <a:ext uri="{FF2B5EF4-FFF2-40B4-BE49-F238E27FC236}">
                <a16:creationId xmlns:a16="http://schemas.microsoft.com/office/drawing/2014/main" id="{4D3C2726-D54F-75FE-4988-756624111F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a:extLst>
              <a:ext uri="{FF2B5EF4-FFF2-40B4-BE49-F238E27FC236}">
                <a16:creationId xmlns:a16="http://schemas.microsoft.com/office/drawing/2014/main" id="{0409B89C-53C1-9AFF-739F-D96B9D006A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77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a:extLst>
            <a:ext uri="{FF2B5EF4-FFF2-40B4-BE49-F238E27FC236}">
              <a16:creationId xmlns:a16="http://schemas.microsoft.com/office/drawing/2014/main" id="{825E666C-2540-E779-CA4A-506AB3114A28}"/>
            </a:ext>
          </a:extLst>
        </p:cNvPr>
        <p:cNvGrpSpPr/>
        <p:nvPr/>
      </p:nvGrpSpPr>
      <p:grpSpPr>
        <a:xfrm>
          <a:off x="0" y="0"/>
          <a:ext cx="0" cy="0"/>
          <a:chOff x="0" y="0"/>
          <a:chExt cx="0" cy="0"/>
        </a:xfrm>
      </p:grpSpPr>
      <p:sp>
        <p:nvSpPr>
          <p:cNvPr id="751" name="Google Shape;751;g4dfce81f19_0_45:notes">
            <a:extLst>
              <a:ext uri="{FF2B5EF4-FFF2-40B4-BE49-F238E27FC236}">
                <a16:creationId xmlns:a16="http://schemas.microsoft.com/office/drawing/2014/main" id="{30EFDB19-5701-B0CC-5614-F22562D8D3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a:extLst>
              <a:ext uri="{FF2B5EF4-FFF2-40B4-BE49-F238E27FC236}">
                <a16:creationId xmlns:a16="http://schemas.microsoft.com/office/drawing/2014/main" id="{7289DD5F-4785-626A-711F-285F6C8987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20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a:extLst>
            <a:ext uri="{FF2B5EF4-FFF2-40B4-BE49-F238E27FC236}">
              <a16:creationId xmlns:a16="http://schemas.microsoft.com/office/drawing/2014/main" id="{37903DA5-3F0C-E322-3B68-5027C0AEFB6F}"/>
            </a:ext>
          </a:extLst>
        </p:cNvPr>
        <p:cNvGrpSpPr/>
        <p:nvPr/>
      </p:nvGrpSpPr>
      <p:grpSpPr>
        <a:xfrm>
          <a:off x="0" y="0"/>
          <a:ext cx="0" cy="0"/>
          <a:chOff x="0" y="0"/>
          <a:chExt cx="0" cy="0"/>
        </a:xfrm>
      </p:grpSpPr>
      <p:sp>
        <p:nvSpPr>
          <p:cNvPr id="751" name="Google Shape;751;g4dfce81f19_0_45:notes">
            <a:extLst>
              <a:ext uri="{FF2B5EF4-FFF2-40B4-BE49-F238E27FC236}">
                <a16:creationId xmlns:a16="http://schemas.microsoft.com/office/drawing/2014/main" id="{76473B15-C64D-797D-2505-E8884520E7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a:extLst>
              <a:ext uri="{FF2B5EF4-FFF2-40B4-BE49-F238E27FC236}">
                <a16:creationId xmlns:a16="http://schemas.microsoft.com/office/drawing/2014/main" id="{059DBE99-C57D-860E-732F-512048037F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906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a:extLst>
            <a:ext uri="{FF2B5EF4-FFF2-40B4-BE49-F238E27FC236}">
              <a16:creationId xmlns:a16="http://schemas.microsoft.com/office/drawing/2014/main" id="{669AD204-42D0-72C3-E25D-7DBFDC7F1F72}"/>
            </a:ext>
          </a:extLst>
        </p:cNvPr>
        <p:cNvGrpSpPr/>
        <p:nvPr/>
      </p:nvGrpSpPr>
      <p:grpSpPr>
        <a:xfrm>
          <a:off x="0" y="0"/>
          <a:ext cx="0" cy="0"/>
          <a:chOff x="0" y="0"/>
          <a:chExt cx="0" cy="0"/>
        </a:xfrm>
      </p:grpSpPr>
      <p:sp>
        <p:nvSpPr>
          <p:cNvPr id="751" name="Google Shape;751;g4dfce81f19_0_45:notes">
            <a:extLst>
              <a:ext uri="{FF2B5EF4-FFF2-40B4-BE49-F238E27FC236}">
                <a16:creationId xmlns:a16="http://schemas.microsoft.com/office/drawing/2014/main" id="{85C1A3AB-727E-B7F7-757B-9EE2743826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a:extLst>
              <a:ext uri="{FF2B5EF4-FFF2-40B4-BE49-F238E27FC236}">
                <a16:creationId xmlns:a16="http://schemas.microsoft.com/office/drawing/2014/main" id="{902DDC54-C2D6-E18B-C6BD-7169825B5E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81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a:extLst>
            <a:ext uri="{FF2B5EF4-FFF2-40B4-BE49-F238E27FC236}">
              <a16:creationId xmlns:a16="http://schemas.microsoft.com/office/drawing/2014/main" id="{31312FD3-D25B-9253-E772-D163DC4FF1DE}"/>
            </a:ext>
          </a:extLst>
        </p:cNvPr>
        <p:cNvGrpSpPr/>
        <p:nvPr/>
      </p:nvGrpSpPr>
      <p:grpSpPr>
        <a:xfrm>
          <a:off x="0" y="0"/>
          <a:ext cx="0" cy="0"/>
          <a:chOff x="0" y="0"/>
          <a:chExt cx="0" cy="0"/>
        </a:xfrm>
      </p:grpSpPr>
      <p:sp>
        <p:nvSpPr>
          <p:cNvPr id="751" name="Google Shape;751;g4dfce81f19_0_45:notes">
            <a:extLst>
              <a:ext uri="{FF2B5EF4-FFF2-40B4-BE49-F238E27FC236}">
                <a16:creationId xmlns:a16="http://schemas.microsoft.com/office/drawing/2014/main" id="{31CC3746-1817-C9E7-538A-465DDB74EC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a:extLst>
              <a:ext uri="{FF2B5EF4-FFF2-40B4-BE49-F238E27FC236}">
                <a16:creationId xmlns:a16="http://schemas.microsoft.com/office/drawing/2014/main" id="{CD3A55E8-6DAA-3DD2-86A0-5954C8088E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03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a:extLst>
            <a:ext uri="{FF2B5EF4-FFF2-40B4-BE49-F238E27FC236}">
              <a16:creationId xmlns:a16="http://schemas.microsoft.com/office/drawing/2014/main" id="{3D676A24-83FB-9FD9-A353-243669A15A69}"/>
            </a:ext>
          </a:extLst>
        </p:cNvPr>
        <p:cNvGrpSpPr/>
        <p:nvPr/>
      </p:nvGrpSpPr>
      <p:grpSpPr>
        <a:xfrm>
          <a:off x="0" y="0"/>
          <a:ext cx="0" cy="0"/>
          <a:chOff x="0" y="0"/>
          <a:chExt cx="0" cy="0"/>
        </a:xfrm>
      </p:grpSpPr>
      <p:sp>
        <p:nvSpPr>
          <p:cNvPr id="751" name="Google Shape;751;g4dfce81f19_0_45:notes">
            <a:extLst>
              <a:ext uri="{FF2B5EF4-FFF2-40B4-BE49-F238E27FC236}">
                <a16:creationId xmlns:a16="http://schemas.microsoft.com/office/drawing/2014/main" id="{E2F80EA2-B12E-2A5E-E69C-6FCEFCD419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a:extLst>
              <a:ext uri="{FF2B5EF4-FFF2-40B4-BE49-F238E27FC236}">
                <a16:creationId xmlns:a16="http://schemas.microsoft.com/office/drawing/2014/main" id="{E9371CC4-C23A-069C-62FF-E7A366BE92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10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604593" y="-845132"/>
            <a:ext cx="3281418" cy="21328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899992" flipH="1">
            <a:off x="-1515196" y="4121356"/>
            <a:ext cx="3953580" cy="192177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7"/>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39" name="Google Shape;139;p7"/>
          <p:cNvSpPr>
            <a:spLocks noGrp="1"/>
          </p:cNvSpPr>
          <p:nvPr>
            <p:ph type="pic" idx="2"/>
          </p:nvPr>
        </p:nvSpPr>
        <p:spPr>
          <a:xfrm>
            <a:off x="5668975" y="1076550"/>
            <a:ext cx="2990400" cy="2990400"/>
          </a:xfrm>
          <a:prstGeom prst="roundRect">
            <a:avLst>
              <a:gd name="adj" fmla="val 16667"/>
            </a:avLst>
          </a:prstGeom>
          <a:noFill/>
          <a:ln>
            <a:noFill/>
          </a:ln>
        </p:spPr>
      </p:sp>
      <p:sp>
        <p:nvSpPr>
          <p:cNvPr id="140" name="Google Shape;140;p7"/>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65066" y="4373044"/>
            <a:ext cx="878158" cy="654532"/>
            <a:chOff x="1114425" y="4361211"/>
            <a:chExt cx="573023" cy="427101"/>
          </a:xfrm>
        </p:grpSpPr>
        <p:grpSp>
          <p:nvGrpSpPr>
            <p:cNvPr id="143" name="Google Shape;143;p7"/>
            <p:cNvGrpSpPr/>
            <p:nvPr/>
          </p:nvGrpSpPr>
          <p:grpSpPr>
            <a:xfrm>
              <a:off x="1114425" y="4361211"/>
              <a:ext cx="573023" cy="427101"/>
              <a:chOff x="1114425" y="4361211"/>
              <a:chExt cx="573023" cy="427101"/>
            </a:xfrm>
          </p:grpSpPr>
          <p:sp>
            <p:nvSpPr>
              <p:cNvPr id="144" name="Google Shape;144;p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 name="Google Shape;147;p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0" name="Google Shape;150;p8"/>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9"/>
          <p:cNvSpPr/>
          <p:nvPr/>
        </p:nvSpPr>
        <p:spPr>
          <a:xfrm rot="3263452">
            <a:off x="-163955"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460623">
            <a:off x="-1793263"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4592047">
            <a:off x="7797256" y="593203"/>
            <a:ext cx="1475158" cy="11928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87"/>
        <p:cNvGrpSpPr/>
        <p:nvPr/>
      </p:nvGrpSpPr>
      <p:grpSpPr>
        <a:xfrm>
          <a:off x="0" y="0"/>
          <a:ext cx="0" cy="0"/>
          <a:chOff x="0" y="0"/>
          <a:chExt cx="0" cy="0"/>
        </a:xfrm>
      </p:grpSpPr>
      <p:sp>
        <p:nvSpPr>
          <p:cNvPr id="688" name="Google Shape;688;p23"/>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3"/>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23"/>
          <p:cNvGrpSpPr/>
          <p:nvPr/>
        </p:nvGrpSpPr>
        <p:grpSpPr>
          <a:xfrm>
            <a:off x="7931872" y="177093"/>
            <a:ext cx="997823" cy="737095"/>
            <a:chOff x="7931872" y="177093"/>
            <a:chExt cx="997823" cy="737095"/>
          </a:xfrm>
        </p:grpSpPr>
        <p:grpSp>
          <p:nvGrpSpPr>
            <p:cNvPr id="693" name="Google Shape;693;p23"/>
            <p:cNvGrpSpPr/>
            <p:nvPr/>
          </p:nvGrpSpPr>
          <p:grpSpPr>
            <a:xfrm>
              <a:off x="7931872" y="177093"/>
              <a:ext cx="919725" cy="318025"/>
              <a:chOff x="7230903" y="4635722"/>
              <a:chExt cx="652843" cy="225742"/>
            </a:xfrm>
          </p:grpSpPr>
          <p:sp>
            <p:nvSpPr>
              <p:cNvPr id="694" name="Google Shape;694;p23"/>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3"/>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6" name="Google Shape;696;p23"/>
              <p:cNvGrpSpPr/>
              <p:nvPr/>
            </p:nvGrpSpPr>
            <p:grpSpPr>
              <a:xfrm>
                <a:off x="7487126" y="4676394"/>
                <a:ext cx="332041" cy="142684"/>
                <a:chOff x="7487126" y="4676394"/>
                <a:chExt cx="332041" cy="142684"/>
              </a:xfrm>
            </p:grpSpPr>
            <p:sp>
              <p:nvSpPr>
                <p:cNvPr id="697" name="Google Shape;697;p23"/>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3"/>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3"/>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3"/>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01" name="Google Shape;701;p23"/>
            <p:cNvGrpSpPr/>
            <p:nvPr/>
          </p:nvGrpSpPr>
          <p:grpSpPr>
            <a:xfrm>
              <a:off x="7931872" y="596163"/>
              <a:ext cx="919725" cy="318025"/>
              <a:chOff x="7230903" y="4933188"/>
              <a:chExt cx="652843" cy="225742"/>
            </a:xfrm>
          </p:grpSpPr>
          <p:grpSp>
            <p:nvGrpSpPr>
              <p:cNvPr id="702" name="Google Shape;702;p23"/>
              <p:cNvGrpSpPr/>
              <p:nvPr/>
            </p:nvGrpSpPr>
            <p:grpSpPr>
              <a:xfrm>
                <a:off x="7230903" y="4933188"/>
                <a:ext cx="652843" cy="225742"/>
                <a:chOff x="7230903" y="4933188"/>
                <a:chExt cx="652843" cy="225742"/>
              </a:xfrm>
            </p:grpSpPr>
            <p:sp>
              <p:nvSpPr>
                <p:cNvPr id="703" name="Google Shape;703;p23"/>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3"/>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5" name="Google Shape;705;p23"/>
                <p:cNvGrpSpPr/>
                <p:nvPr/>
              </p:nvGrpSpPr>
              <p:grpSpPr>
                <a:xfrm>
                  <a:off x="7487126" y="4973859"/>
                  <a:ext cx="332041" cy="142684"/>
                  <a:chOff x="7487126" y="4973859"/>
                  <a:chExt cx="332041" cy="142684"/>
                </a:xfrm>
              </p:grpSpPr>
              <p:sp>
                <p:nvSpPr>
                  <p:cNvPr id="706" name="Google Shape;706;p23"/>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3"/>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3"/>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3"/>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10" name="Google Shape;710;p23"/>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1" name="Google Shape;711;p23"/>
            <p:cNvGrpSpPr/>
            <p:nvPr/>
          </p:nvGrpSpPr>
          <p:grpSpPr>
            <a:xfrm>
              <a:off x="8756326" y="539537"/>
              <a:ext cx="173370" cy="112691"/>
              <a:chOff x="7816120" y="4892994"/>
              <a:chExt cx="123062" cy="79991"/>
            </a:xfrm>
          </p:grpSpPr>
          <p:grpSp>
            <p:nvGrpSpPr>
              <p:cNvPr id="712" name="Google Shape;712;p23"/>
              <p:cNvGrpSpPr/>
              <p:nvPr/>
            </p:nvGrpSpPr>
            <p:grpSpPr>
              <a:xfrm>
                <a:off x="7816120" y="4902803"/>
                <a:ext cx="123062" cy="63817"/>
                <a:chOff x="7816120" y="4902803"/>
                <a:chExt cx="123062" cy="63817"/>
              </a:xfrm>
            </p:grpSpPr>
            <p:sp>
              <p:nvSpPr>
                <p:cNvPr id="713" name="Google Shape;713;p23"/>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3"/>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5" name="Google Shape;715;p23"/>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16"/>
        <p:cNvGrpSpPr/>
        <p:nvPr/>
      </p:nvGrpSpPr>
      <p:grpSpPr>
        <a:xfrm>
          <a:off x="0" y="0"/>
          <a:ext cx="0" cy="0"/>
          <a:chOff x="0" y="0"/>
          <a:chExt cx="0" cy="0"/>
        </a:xfrm>
      </p:grpSpPr>
      <p:sp>
        <p:nvSpPr>
          <p:cNvPr id="717" name="Google Shape;717;p24"/>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24"/>
          <p:cNvGrpSpPr/>
          <p:nvPr/>
        </p:nvGrpSpPr>
        <p:grpSpPr>
          <a:xfrm>
            <a:off x="65066" y="4373044"/>
            <a:ext cx="878158" cy="654532"/>
            <a:chOff x="1114425" y="4361211"/>
            <a:chExt cx="573023" cy="427101"/>
          </a:xfrm>
        </p:grpSpPr>
        <p:grpSp>
          <p:nvGrpSpPr>
            <p:cNvPr id="720" name="Google Shape;720;p24"/>
            <p:cNvGrpSpPr/>
            <p:nvPr/>
          </p:nvGrpSpPr>
          <p:grpSpPr>
            <a:xfrm>
              <a:off x="1114425" y="4361211"/>
              <a:ext cx="573023" cy="427101"/>
              <a:chOff x="1114425" y="4361211"/>
              <a:chExt cx="573023" cy="427101"/>
            </a:xfrm>
          </p:grpSpPr>
          <p:sp>
            <p:nvSpPr>
              <p:cNvPr id="721" name="Google Shape;721;p24"/>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4"/>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4"/>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4" name="Google Shape;724;p24"/>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5" name="Google Shape;725;p24"/>
          <p:cNvGrpSpPr/>
          <p:nvPr/>
        </p:nvGrpSpPr>
        <p:grpSpPr>
          <a:xfrm>
            <a:off x="8114970" y="266839"/>
            <a:ext cx="829992" cy="750888"/>
            <a:chOff x="8114596" y="445039"/>
            <a:chExt cx="633002" cy="572716"/>
          </a:xfrm>
        </p:grpSpPr>
        <p:grpSp>
          <p:nvGrpSpPr>
            <p:cNvPr id="726" name="Google Shape;726;p24"/>
            <p:cNvGrpSpPr/>
            <p:nvPr/>
          </p:nvGrpSpPr>
          <p:grpSpPr>
            <a:xfrm>
              <a:off x="8114596" y="445039"/>
              <a:ext cx="633002" cy="572716"/>
              <a:chOff x="7189660" y="520827"/>
              <a:chExt cx="598074" cy="541115"/>
            </a:xfrm>
          </p:grpSpPr>
          <p:sp>
            <p:nvSpPr>
              <p:cNvPr id="727" name="Google Shape;727;p24"/>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8" name="Google Shape;728;p24"/>
              <p:cNvGrpSpPr/>
              <p:nvPr/>
            </p:nvGrpSpPr>
            <p:grpSpPr>
              <a:xfrm>
                <a:off x="7579137" y="551973"/>
                <a:ext cx="164782" cy="41529"/>
                <a:chOff x="7579137" y="551973"/>
                <a:chExt cx="164782" cy="41529"/>
              </a:xfrm>
            </p:grpSpPr>
            <p:sp>
              <p:nvSpPr>
                <p:cNvPr id="729" name="Google Shape;729;p24"/>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4"/>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4"/>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32" name="Google Shape;732;p24"/>
            <p:cNvGrpSpPr/>
            <p:nvPr/>
          </p:nvGrpSpPr>
          <p:grpSpPr>
            <a:xfrm>
              <a:off x="8184962" y="619646"/>
              <a:ext cx="498115" cy="257273"/>
              <a:chOff x="7256144" y="685800"/>
              <a:chExt cx="470630" cy="243077"/>
            </a:xfrm>
          </p:grpSpPr>
          <p:sp>
            <p:nvSpPr>
              <p:cNvPr id="733" name="Google Shape;733;p24"/>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4" name="Google Shape;734;p24"/>
              <p:cNvGrpSpPr/>
              <p:nvPr/>
            </p:nvGrpSpPr>
            <p:grpSpPr>
              <a:xfrm>
                <a:off x="7512843" y="685800"/>
                <a:ext cx="213931" cy="243077"/>
                <a:chOff x="7512843" y="685800"/>
                <a:chExt cx="213931" cy="243077"/>
              </a:xfrm>
            </p:grpSpPr>
            <p:grpSp>
              <p:nvGrpSpPr>
                <p:cNvPr id="735" name="Google Shape;735;p24"/>
                <p:cNvGrpSpPr/>
                <p:nvPr/>
              </p:nvGrpSpPr>
              <p:grpSpPr>
                <a:xfrm>
                  <a:off x="7512843" y="836580"/>
                  <a:ext cx="213931" cy="92297"/>
                  <a:chOff x="7512843" y="836580"/>
                  <a:chExt cx="213931" cy="92297"/>
                </a:xfrm>
              </p:grpSpPr>
              <p:sp>
                <p:nvSpPr>
                  <p:cNvPr id="736" name="Google Shape;736;p24"/>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4"/>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8" name="Google Shape;738;p24"/>
                <p:cNvGrpSpPr/>
                <p:nvPr/>
              </p:nvGrpSpPr>
              <p:grpSpPr>
                <a:xfrm>
                  <a:off x="7512843" y="761238"/>
                  <a:ext cx="213931" cy="92296"/>
                  <a:chOff x="7512843" y="761238"/>
                  <a:chExt cx="213931" cy="92296"/>
                </a:xfrm>
              </p:grpSpPr>
              <p:sp>
                <p:nvSpPr>
                  <p:cNvPr id="739" name="Google Shape;739;p24"/>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4"/>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4"/>
                <p:cNvGrpSpPr/>
                <p:nvPr/>
              </p:nvGrpSpPr>
              <p:grpSpPr>
                <a:xfrm>
                  <a:off x="7512843" y="685800"/>
                  <a:ext cx="213931" cy="92297"/>
                  <a:chOff x="7512843" y="685800"/>
                  <a:chExt cx="213931" cy="92297"/>
                </a:xfrm>
              </p:grpSpPr>
              <p:sp>
                <p:nvSpPr>
                  <p:cNvPr id="742" name="Google Shape;742;p24"/>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4"/>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8" r:id="rId6"/>
    <p:sldLayoutId id="2147483669" r:id="rId7"/>
    <p:sldLayoutId id="214748367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5" name="Google Shape;755;p28"/>
          <p:cNvSpPr txBox="1">
            <a:spLocks noGrp="1"/>
          </p:cNvSpPr>
          <p:nvPr>
            <p:ph type="ctrTitle"/>
          </p:nvPr>
        </p:nvSpPr>
        <p:spPr>
          <a:xfrm>
            <a:off x="882589" y="138591"/>
            <a:ext cx="4112100" cy="23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הסירה העתיקה מגינוסר</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756" name="Google Shape;756;p28"/>
          <p:cNvSpPr txBox="1">
            <a:spLocks noGrp="1"/>
          </p:cNvSpPr>
          <p:nvPr>
            <p:ph type="subTitle" idx="1"/>
          </p:nvPr>
        </p:nvSpPr>
        <p:spPr>
          <a:xfrm>
            <a:off x="618755" y="3117065"/>
            <a:ext cx="1891828" cy="7198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sz="2000" dirty="0">
                <a:latin typeface="Calibri" panose="020F0502020204030204" pitchFamily="34" charset="0"/>
                <a:ea typeface="Calibri" panose="020F0502020204030204" pitchFamily="34" charset="0"/>
                <a:cs typeface="Calibri" panose="020F0502020204030204" pitchFamily="34" charset="0"/>
              </a:rPr>
              <a:t>נועה סיוון</a:t>
            </a:r>
          </a:p>
          <a:p>
            <a:pPr marL="0" lvl="0" indent="0" algn="l" rtl="0">
              <a:spcBef>
                <a:spcPts val="0"/>
              </a:spcBef>
              <a:spcAft>
                <a:spcPts val="0"/>
              </a:spcAft>
              <a:buNone/>
            </a:pPr>
            <a:r>
              <a:rPr lang="he-IL" sz="2000" dirty="0">
                <a:latin typeface="Calibri" panose="020F0502020204030204" pitchFamily="34" charset="0"/>
                <a:ea typeface="Calibri" panose="020F0502020204030204" pitchFamily="34" charset="0"/>
                <a:cs typeface="Calibri" panose="020F0502020204030204" pitchFamily="34" charset="0"/>
              </a:rPr>
              <a:t>עדן קנטור</a:t>
            </a:r>
            <a:endParaRPr sz="2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תמונה 2">
            <a:extLst>
              <a:ext uri="{FF2B5EF4-FFF2-40B4-BE49-F238E27FC236}">
                <a16:creationId xmlns:a16="http://schemas.microsoft.com/office/drawing/2014/main" id="{1F04A10E-380F-D824-1981-9EC1E6F73497}"/>
              </a:ext>
            </a:extLst>
          </p:cNvPr>
          <p:cNvPicPr>
            <a:picLocks noChangeAspect="1"/>
          </p:cNvPicPr>
          <p:nvPr/>
        </p:nvPicPr>
        <p:blipFill>
          <a:blip r:embed="rId3"/>
          <a:stretch>
            <a:fillRect/>
          </a:stretch>
        </p:blipFill>
        <p:spPr>
          <a:xfrm>
            <a:off x="2924685" y="1775569"/>
            <a:ext cx="6112939" cy="28989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a:extLst>
            <a:ext uri="{FF2B5EF4-FFF2-40B4-BE49-F238E27FC236}">
              <a16:creationId xmlns:a16="http://schemas.microsoft.com/office/drawing/2014/main" id="{38A8D2CD-DA95-2233-D2EA-04DF10D35003}"/>
            </a:ext>
          </a:extLst>
        </p:cNvPr>
        <p:cNvGrpSpPr/>
        <p:nvPr/>
      </p:nvGrpSpPr>
      <p:grpSpPr>
        <a:xfrm>
          <a:off x="0" y="0"/>
          <a:ext cx="0" cy="0"/>
          <a:chOff x="0" y="0"/>
          <a:chExt cx="0" cy="0"/>
        </a:xfrm>
      </p:grpSpPr>
      <p:sp>
        <p:nvSpPr>
          <p:cNvPr id="755" name="Google Shape;755;p28">
            <a:extLst>
              <a:ext uri="{FF2B5EF4-FFF2-40B4-BE49-F238E27FC236}">
                <a16:creationId xmlns:a16="http://schemas.microsoft.com/office/drawing/2014/main" id="{7427D11C-CCB0-DB29-1EF6-91C2D318E2E1}"/>
              </a:ext>
            </a:extLst>
          </p:cNvPr>
          <p:cNvSpPr txBox="1">
            <a:spLocks noGrp="1"/>
          </p:cNvSpPr>
          <p:nvPr>
            <p:ph type="ctrTitle"/>
          </p:nvPr>
        </p:nvSpPr>
        <p:spPr>
          <a:xfrm>
            <a:off x="1654605" y="926948"/>
            <a:ext cx="7180034" cy="918932"/>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תודה על ההקשבה!</a:t>
            </a:r>
            <a:endParaRPr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oogle Shape;6337;p61">
            <a:extLst>
              <a:ext uri="{FF2B5EF4-FFF2-40B4-BE49-F238E27FC236}">
                <a16:creationId xmlns:a16="http://schemas.microsoft.com/office/drawing/2014/main" id="{80A6D626-12CD-BBFF-EE87-9F7B8368FCBC}"/>
              </a:ext>
            </a:extLst>
          </p:cNvPr>
          <p:cNvGrpSpPr/>
          <p:nvPr/>
        </p:nvGrpSpPr>
        <p:grpSpPr>
          <a:xfrm>
            <a:off x="1803422" y="1026499"/>
            <a:ext cx="900363" cy="719830"/>
            <a:chOff x="1359398" y="3682271"/>
            <a:chExt cx="395296" cy="371966"/>
          </a:xfrm>
        </p:grpSpPr>
        <p:sp>
          <p:nvSpPr>
            <p:cNvPr id="5" name="Google Shape;6338;p61">
              <a:extLst>
                <a:ext uri="{FF2B5EF4-FFF2-40B4-BE49-F238E27FC236}">
                  <a16:creationId xmlns:a16="http://schemas.microsoft.com/office/drawing/2014/main" id="{AF2B16F6-BB40-F97E-1712-22CC44EE99CD}"/>
                </a:ext>
              </a:extLst>
            </p:cNvPr>
            <p:cNvSpPr/>
            <p:nvPr/>
          </p:nvSpPr>
          <p:spPr>
            <a:xfrm>
              <a:off x="1382911" y="3682271"/>
              <a:ext cx="371782" cy="371966"/>
            </a:xfrm>
            <a:custGeom>
              <a:avLst/>
              <a:gdLst/>
              <a:ahLst/>
              <a:cxnLst/>
              <a:rect l="l" t="t" r="r" b="b"/>
              <a:pathLst>
                <a:path w="14151" h="14158" extrusionOk="0">
                  <a:moveTo>
                    <a:pt x="7075" y="1"/>
                  </a:moveTo>
                  <a:cubicBezTo>
                    <a:pt x="3170" y="1"/>
                    <a:pt x="0" y="3171"/>
                    <a:pt x="0" y="7083"/>
                  </a:cubicBezTo>
                  <a:cubicBezTo>
                    <a:pt x="0" y="10988"/>
                    <a:pt x="3170"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339;p61">
              <a:extLst>
                <a:ext uri="{FF2B5EF4-FFF2-40B4-BE49-F238E27FC236}">
                  <a16:creationId xmlns:a16="http://schemas.microsoft.com/office/drawing/2014/main" id="{6352243E-74ED-AE3B-C5BE-910157C0EB82}"/>
                </a:ext>
              </a:extLst>
            </p:cNvPr>
            <p:cNvSpPr/>
            <p:nvPr/>
          </p:nvSpPr>
          <p:spPr>
            <a:xfrm>
              <a:off x="1498090" y="3920668"/>
              <a:ext cx="141241" cy="39172"/>
            </a:xfrm>
            <a:custGeom>
              <a:avLst/>
              <a:gdLst/>
              <a:ahLst/>
              <a:cxnLst/>
              <a:rect l="l" t="t" r="r" b="b"/>
              <a:pathLst>
                <a:path w="5376" h="1491" extrusionOk="0">
                  <a:moveTo>
                    <a:pt x="408" y="0"/>
                  </a:moveTo>
                  <a:cubicBezTo>
                    <a:pt x="190" y="0"/>
                    <a:pt x="1" y="270"/>
                    <a:pt x="194" y="485"/>
                  </a:cubicBezTo>
                  <a:cubicBezTo>
                    <a:pt x="777" y="1109"/>
                    <a:pt x="1706" y="1491"/>
                    <a:pt x="2691" y="1491"/>
                  </a:cubicBezTo>
                  <a:cubicBezTo>
                    <a:pt x="3676" y="1491"/>
                    <a:pt x="4606" y="1109"/>
                    <a:pt x="5181" y="485"/>
                  </a:cubicBezTo>
                  <a:cubicBezTo>
                    <a:pt x="5375" y="270"/>
                    <a:pt x="5181" y="0"/>
                    <a:pt x="4964" y="0"/>
                  </a:cubicBezTo>
                  <a:cubicBezTo>
                    <a:pt x="4894" y="0"/>
                    <a:pt x="4821" y="29"/>
                    <a:pt x="4758" y="97"/>
                  </a:cubicBezTo>
                  <a:cubicBezTo>
                    <a:pt x="4287" y="610"/>
                    <a:pt x="3510" y="915"/>
                    <a:pt x="2684" y="915"/>
                  </a:cubicBezTo>
                  <a:cubicBezTo>
                    <a:pt x="1859" y="915"/>
                    <a:pt x="1089" y="610"/>
                    <a:pt x="617" y="97"/>
                  </a:cubicBezTo>
                  <a:cubicBezTo>
                    <a:pt x="553" y="29"/>
                    <a:pt x="479" y="0"/>
                    <a:pt x="408" y="0"/>
                  </a:cubicBezTo>
                  <a:close/>
                </a:path>
              </a:pathLst>
            </a:custGeom>
            <a:solidFill>
              <a:srgbClr val="4C5F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340;p61">
              <a:extLst>
                <a:ext uri="{FF2B5EF4-FFF2-40B4-BE49-F238E27FC236}">
                  <a16:creationId xmlns:a16="http://schemas.microsoft.com/office/drawing/2014/main" id="{C36B311B-A5B4-49A1-C575-590DAFF22594}"/>
                </a:ext>
              </a:extLst>
            </p:cNvPr>
            <p:cNvSpPr/>
            <p:nvPr/>
          </p:nvSpPr>
          <p:spPr>
            <a:xfrm>
              <a:off x="1490786" y="3826428"/>
              <a:ext cx="30108" cy="41931"/>
            </a:xfrm>
            <a:custGeom>
              <a:avLst/>
              <a:gdLst/>
              <a:ahLst/>
              <a:cxnLst/>
              <a:rect l="l" t="t" r="r" b="b"/>
              <a:pathLst>
                <a:path w="1146" h="1596" extrusionOk="0">
                  <a:moveTo>
                    <a:pt x="557" y="0"/>
                  </a:moveTo>
                  <a:cubicBezTo>
                    <a:pt x="251" y="0"/>
                    <a:pt x="1" y="254"/>
                    <a:pt x="1" y="569"/>
                  </a:cubicBezTo>
                  <a:lnTo>
                    <a:pt x="1" y="1020"/>
                  </a:lnTo>
                  <a:cubicBezTo>
                    <a:pt x="1" y="1339"/>
                    <a:pt x="257" y="1596"/>
                    <a:pt x="569" y="1596"/>
                  </a:cubicBezTo>
                  <a:cubicBezTo>
                    <a:pt x="888" y="1596"/>
                    <a:pt x="1145" y="1339"/>
                    <a:pt x="1145" y="1027"/>
                  </a:cubicBezTo>
                  <a:lnTo>
                    <a:pt x="1145" y="569"/>
                  </a:lnTo>
                  <a:cubicBezTo>
                    <a:pt x="1145" y="250"/>
                    <a:pt x="888" y="0"/>
                    <a:pt x="569" y="0"/>
                  </a:cubicBezTo>
                  <a:cubicBezTo>
                    <a:pt x="565" y="0"/>
                    <a:pt x="561" y="0"/>
                    <a:pt x="557"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41;p61">
              <a:extLst>
                <a:ext uri="{FF2B5EF4-FFF2-40B4-BE49-F238E27FC236}">
                  <a16:creationId xmlns:a16="http://schemas.microsoft.com/office/drawing/2014/main" id="{105901AB-B71D-D474-45EF-7819B5DC7F25}"/>
                </a:ext>
              </a:extLst>
            </p:cNvPr>
            <p:cNvSpPr/>
            <p:nvPr/>
          </p:nvSpPr>
          <p:spPr>
            <a:xfrm>
              <a:off x="1502819" y="3826349"/>
              <a:ext cx="18075" cy="29951"/>
            </a:xfrm>
            <a:custGeom>
              <a:avLst/>
              <a:gdLst/>
              <a:ahLst/>
              <a:cxnLst/>
              <a:rect l="l" t="t" r="r" b="b"/>
              <a:pathLst>
                <a:path w="688" h="1140" extrusionOk="0">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342;p61">
              <a:extLst>
                <a:ext uri="{FF2B5EF4-FFF2-40B4-BE49-F238E27FC236}">
                  <a16:creationId xmlns:a16="http://schemas.microsoft.com/office/drawing/2014/main" id="{2DE55DC3-394B-3D72-DE6A-81767E32B33C}"/>
                </a:ext>
              </a:extLst>
            </p:cNvPr>
            <p:cNvSpPr/>
            <p:nvPr/>
          </p:nvSpPr>
          <p:spPr>
            <a:xfrm>
              <a:off x="1616710" y="3826244"/>
              <a:ext cx="30082" cy="42115"/>
            </a:xfrm>
            <a:custGeom>
              <a:avLst/>
              <a:gdLst/>
              <a:ahLst/>
              <a:cxnLst/>
              <a:rect l="l" t="t" r="r" b="b"/>
              <a:pathLst>
                <a:path w="1145" h="1603" extrusionOk="0">
                  <a:moveTo>
                    <a:pt x="576" y="1"/>
                  </a:moveTo>
                  <a:cubicBezTo>
                    <a:pt x="257" y="1"/>
                    <a:pt x="1" y="257"/>
                    <a:pt x="1" y="576"/>
                  </a:cubicBezTo>
                  <a:lnTo>
                    <a:pt x="1" y="1027"/>
                  </a:lnTo>
                  <a:cubicBezTo>
                    <a:pt x="1" y="1346"/>
                    <a:pt x="257" y="1603"/>
                    <a:pt x="576" y="1603"/>
                  </a:cubicBezTo>
                  <a:cubicBezTo>
                    <a:pt x="888" y="1603"/>
                    <a:pt x="1145" y="1346"/>
                    <a:pt x="1145" y="1027"/>
                  </a:cubicBezTo>
                  <a:lnTo>
                    <a:pt x="1145" y="576"/>
                  </a:lnTo>
                  <a:cubicBezTo>
                    <a:pt x="1145" y="257"/>
                    <a:pt x="888" y="1"/>
                    <a:pt x="576"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343;p61">
              <a:extLst>
                <a:ext uri="{FF2B5EF4-FFF2-40B4-BE49-F238E27FC236}">
                  <a16:creationId xmlns:a16="http://schemas.microsoft.com/office/drawing/2014/main" id="{1E5414F0-967F-7B98-B290-B54E8557AA96}"/>
                </a:ext>
              </a:extLst>
            </p:cNvPr>
            <p:cNvSpPr/>
            <p:nvPr/>
          </p:nvSpPr>
          <p:spPr>
            <a:xfrm>
              <a:off x="1628743" y="3826349"/>
              <a:ext cx="18049" cy="29951"/>
            </a:xfrm>
            <a:custGeom>
              <a:avLst/>
              <a:gdLst/>
              <a:ahLst/>
              <a:cxnLst/>
              <a:rect l="l" t="t" r="r" b="b"/>
              <a:pathLst>
                <a:path w="687" h="1140" extrusionOk="0">
                  <a:moveTo>
                    <a:pt x="82"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8" y="3"/>
                  </a:cubicBezTo>
                  <a:cubicBezTo>
                    <a:pt x="106" y="1"/>
                    <a:pt x="94" y="1"/>
                    <a:pt x="82"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344;p61">
              <a:extLst>
                <a:ext uri="{FF2B5EF4-FFF2-40B4-BE49-F238E27FC236}">
                  <a16:creationId xmlns:a16="http://schemas.microsoft.com/office/drawing/2014/main" id="{6EB3BE61-9A2E-ED1D-1FDC-D1DFFB88F86F}"/>
                </a:ext>
              </a:extLst>
            </p:cNvPr>
            <p:cNvSpPr/>
            <p:nvPr/>
          </p:nvSpPr>
          <p:spPr>
            <a:xfrm>
              <a:off x="1359398" y="3724018"/>
              <a:ext cx="353733" cy="330114"/>
            </a:xfrm>
            <a:custGeom>
              <a:avLst/>
              <a:gdLst/>
              <a:ahLst/>
              <a:cxnLst/>
              <a:rect l="l" t="t" r="r" b="b"/>
              <a:pathLst>
                <a:path w="13464" h="12565" extrusionOk="0">
                  <a:moveTo>
                    <a:pt x="3510" y="0"/>
                  </a:moveTo>
                  <a:cubicBezTo>
                    <a:pt x="250" y="2650"/>
                    <a:pt x="1" y="7526"/>
                    <a:pt x="2969" y="10495"/>
                  </a:cubicBezTo>
                  <a:cubicBezTo>
                    <a:pt x="4356" y="11882"/>
                    <a:pt x="6164" y="12564"/>
                    <a:pt x="7967" y="12564"/>
                  </a:cubicBezTo>
                  <a:cubicBezTo>
                    <a:pt x="10014" y="12564"/>
                    <a:pt x="12055" y="11684"/>
                    <a:pt x="13464" y="9954"/>
                  </a:cubicBezTo>
                  <a:lnTo>
                    <a:pt x="13464" y="9954"/>
                  </a:lnTo>
                  <a:cubicBezTo>
                    <a:pt x="12201" y="10980"/>
                    <a:pt x="10627" y="11542"/>
                    <a:pt x="8997" y="11542"/>
                  </a:cubicBezTo>
                  <a:cubicBezTo>
                    <a:pt x="6271" y="11542"/>
                    <a:pt x="3781" y="9968"/>
                    <a:pt x="2609" y="7505"/>
                  </a:cubicBezTo>
                  <a:cubicBezTo>
                    <a:pt x="1436" y="5036"/>
                    <a:pt x="1783" y="2116"/>
                    <a:pt x="3510" y="0"/>
                  </a:cubicBezTo>
                  <a:close/>
                </a:path>
              </a:pathLst>
            </a:custGeom>
            <a:solidFill>
              <a:srgbClr val="B0B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7762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3">
          <a:extLst>
            <a:ext uri="{FF2B5EF4-FFF2-40B4-BE49-F238E27FC236}">
              <a16:creationId xmlns:a16="http://schemas.microsoft.com/office/drawing/2014/main" id="{417964DE-9C92-E3AA-5E6E-26A69DD71596}"/>
            </a:ext>
          </a:extLst>
        </p:cNvPr>
        <p:cNvGrpSpPr/>
        <p:nvPr/>
      </p:nvGrpSpPr>
      <p:grpSpPr>
        <a:xfrm>
          <a:off x="0" y="0"/>
          <a:ext cx="0" cy="0"/>
          <a:chOff x="0" y="0"/>
          <a:chExt cx="0" cy="0"/>
        </a:xfrm>
      </p:grpSpPr>
      <p:sp>
        <p:nvSpPr>
          <p:cNvPr id="755" name="Google Shape;755;p28">
            <a:extLst>
              <a:ext uri="{FF2B5EF4-FFF2-40B4-BE49-F238E27FC236}">
                <a16:creationId xmlns:a16="http://schemas.microsoft.com/office/drawing/2014/main" id="{EDBDE0F9-A763-4185-0568-8C262658180E}"/>
              </a:ext>
            </a:extLst>
          </p:cNvPr>
          <p:cNvSpPr txBox="1">
            <a:spLocks noGrp="1"/>
          </p:cNvSpPr>
          <p:nvPr>
            <p:ph type="ctrTitle"/>
          </p:nvPr>
        </p:nvSpPr>
        <p:spPr>
          <a:xfrm>
            <a:off x="1558456" y="194250"/>
            <a:ext cx="7180034" cy="9189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רקע היסטורי</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756" name="Google Shape;756;p28">
            <a:extLst>
              <a:ext uri="{FF2B5EF4-FFF2-40B4-BE49-F238E27FC236}">
                <a16:creationId xmlns:a16="http://schemas.microsoft.com/office/drawing/2014/main" id="{36295402-B782-57E7-A134-EE31B5B9A046}"/>
              </a:ext>
            </a:extLst>
          </p:cNvPr>
          <p:cNvSpPr txBox="1">
            <a:spLocks noGrp="1"/>
          </p:cNvSpPr>
          <p:nvPr>
            <p:ph type="subTitle" idx="1"/>
          </p:nvPr>
        </p:nvSpPr>
        <p:spPr>
          <a:xfrm>
            <a:off x="1264258" y="1226779"/>
            <a:ext cx="7336133" cy="2343357"/>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הפרויקט עוסק ב</a:t>
            </a:r>
            <a:r>
              <a:rPr lang="he-IL" b="1" dirty="0">
                <a:latin typeface="Calibri" panose="020F0502020204030204" pitchFamily="34" charset="0"/>
                <a:ea typeface="Calibri" panose="020F0502020204030204" pitchFamily="34" charset="0"/>
                <a:cs typeface="Calibri" panose="020F0502020204030204" pitchFamily="34" charset="0"/>
              </a:rPr>
              <a:t>סירת גינוסר</a:t>
            </a:r>
            <a:r>
              <a:rPr lang="he-IL" dirty="0">
                <a:latin typeface="Calibri" panose="020F0502020204030204" pitchFamily="34" charset="0"/>
                <a:ea typeface="Calibri" panose="020F0502020204030204" pitchFamily="34" charset="0"/>
                <a:cs typeface="Calibri" panose="020F0502020204030204" pitchFamily="34" charset="0"/>
              </a:rPr>
              <a:t> – סירה עתיקה בת כ-2,000 שנה, שהתגלתה בכנרת ב-1986.</a:t>
            </a:r>
            <a:br>
              <a:rPr lang="en-US" dirty="0">
                <a:latin typeface="Calibri" panose="020F0502020204030204" pitchFamily="34" charset="0"/>
                <a:ea typeface="Calibri" panose="020F0502020204030204" pitchFamily="34" charset="0"/>
                <a:cs typeface="Calibri" panose="020F0502020204030204" pitchFamily="34" charset="0"/>
              </a:rPr>
            </a:br>
            <a:r>
              <a:rPr lang="he-IL" dirty="0">
                <a:latin typeface="Calibri" panose="020F0502020204030204" pitchFamily="34" charset="0"/>
                <a:ea typeface="Calibri" panose="020F0502020204030204" pitchFamily="34" charset="0"/>
                <a:cs typeface="Calibri" panose="020F0502020204030204" pitchFamily="34" charset="0"/>
              </a:rPr>
              <a:t>זו תגלית ארכיאולוגית נדירה, המלמדת על חיים ותחבורה בימי ישו. הסירה, שנשתמרה בזכות בוץ ללא חמצן, מוצגת כיום במוזיאון יגאל אלון בגינוסר. האפליקציה שלנו מאפשרת חוויה אינטראקטיבית וחדשנית המספרת את סיפורה באמצעות </a:t>
            </a:r>
            <a:r>
              <a:rPr lang="he-IL" b="1" dirty="0">
                <a:latin typeface="Calibri" panose="020F0502020204030204" pitchFamily="34" charset="0"/>
                <a:ea typeface="Calibri" panose="020F0502020204030204" pitchFamily="34" charset="0"/>
                <a:cs typeface="Calibri" panose="020F0502020204030204" pitchFamily="34" charset="0"/>
              </a:rPr>
              <a:t>מציאות רבודה</a:t>
            </a:r>
            <a:r>
              <a:rPr lang="en-US" b="1"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3" name="תמונה 2">
            <a:extLst>
              <a:ext uri="{FF2B5EF4-FFF2-40B4-BE49-F238E27FC236}">
                <a16:creationId xmlns:a16="http://schemas.microsoft.com/office/drawing/2014/main" id="{01AFBBD3-D5B2-7E44-36B9-F13F3521A239}"/>
              </a:ext>
            </a:extLst>
          </p:cNvPr>
          <p:cNvPicPr>
            <a:picLocks noChangeAspect="1"/>
          </p:cNvPicPr>
          <p:nvPr/>
        </p:nvPicPr>
        <p:blipFill>
          <a:blip r:embed="rId3"/>
          <a:stretch>
            <a:fillRect/>
          </a:stretch>
        </p:blipFill>
        <p:spPr>
          <a:xfrm>
            <a:off x="86709" y="2666472"/>
            <a:ext cx="5001983" cy="2382398"/>
          </a:xfrm>
          <a:prstGeom prst="rect">
            <a:avLst/>
          </a:prstGeom>
        </p:spPr>
      </p:pic>
    </p:spTree>
    <p:extLst>
      <p:ext uri="{BB962C8B-B14F-4D97-AF65-F5344CB8AC3E}">
        <p14:creationId xmlns:p14="http://schemas.microsoft.com/office/powerpoint/2010/main" val="2124507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3">
          <a:extLst>
            <a:ext uri="{FF2B5EF4-FFF2-40B4-BE49-F238E27FC236}">
              <a16:creationId xmlns:a16="http://schemas.microsoft.com/office/drawing/2014/main" id="{A6A4E6BB-E49E-25B0-35D1-70274C4252E2}"/>
            </a:ext>
          </a:extLst>
        </p:cNvPr>
        <p:cNvGrpSpPr/>
        <p:nvPr/>
      </p:nvGrpSpPr>
      <p:grpSpPr>
        <a:xfrm>
          <a:off x="0" y="0"/>
          <a:ext cx="0" cy="0"/>
          <a:chOff x="0" y="0"/>
          <a:chExt cx="0" cy="0"/>
        </a:xfrm>
      </p:grpSpPr>
      <p:sp>
        <p:nvSpPr>
          <p:cNvPr id="755" name="Google Shape;755;p28">
            <a:extLst>
              <a:ext uri="{FF2B5EF4-FFF2-40B4-BE49-F238E27FC236}">
                <a16:creationId xmlns:a16="http://schemas.microsoft.com/office/drawing/2014/main" id="{0B18A2A3-4662-D134-1E0D-2C96A83D1E40}"/>
              </a:ext>
            </a:extLst>
          </p:cNvPr>
          <p:cNvSpPr txBox="1">
            <a:spLocks noGrp="1"/>
          </p:cNvSpPr>
          <p:nvPr>
            <p:ph type="ctrTitle"/>
          </p:nvPr>
        </p:nvSpPr>
        <p:spPr>
          <a:xfrm>
            <a:off x="1402357" y="193851"/>
            <a:ext cx="7180034" cy="9189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דרישות המערכת</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756" name="Google Shape;756;p28">
            <a:extLst>
              <a:ext uri="{FF2B5EF4-FFF2-40B4-BE49-F238E27FC236}">
                <a16:creationId xmlns:a16="http://schemas.microsoft.com/office/drawing/2014/main" id="{DB953462-E4E0-E532-11A1-CA42FF90EB54}"/>
              </a:ext>
            </a:extLst>
          </p:cNvPr>
          <p:cNvSpPr txBox="1">
            <a:spLocks noGrp="1"/>
          </p:cNvSpPr>
          <p:nvPr>
            <p:ph type="subTitle" idx="1"/>
          </p:nvPr>
        </p:nvSpPr>
        <p:spPr>
          <a:xfrm>
            <a:off x="1264258" y="1226779"/>
            <a:ext cx="7336133" cy="3580352"/>
          </a:xfrm>
          <a:prstGeom prst="rect">
            <a:avLst/>
          </a:prstGeom>
        </p:spPr>
        <p:txBody>
          <a:bodyPr spcFirstLastPara="1" wrap="square" lIns="91425" tIns="91425" rIns="91425" bIns="91425" anchor="t" anchorCtr="0">
            <a:noAutofit/>
          </a:bodyPr>
          <a:lstStyle/>
          <a:p>
            <a:pPr marL="0" marR="0" algn="r" rtl="1">
              <a:lnSpc>
                <a:spcPct val="115000"/>
              </a:lnSpc>
              <a:spcAft>
                <a:spcPts val="800"/>
              </a:spcAft>
              <a:buNone/>
            </a:pPr>
            <a:r>
              <a:rPr lang="he-IL" sz="1100" b="1" u="sng"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דרישות פונקציונליות</a:t>
            </a:r>
            <a:endParaRPr lang="en-US" sz="11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he-IL" sz="1100" kern="100" dirty="0">
                <a:effectLst/>
                <a:latin typeface="Calibri" panose="020F0502020204030204" pitchFamily="34" charset="0"/>
                <a:ea typeface="Calibri" panose="020F0502020204030204" pitchFamily="34" charset="0"/>
                <a:cs typeface="Calibri" panose="020F0502020204030204" pitchFamily="34" charset="0"/>
              </a:rPr>
              <a:t>המערכת תאפשר הצגת מסך פתיחה ראשוני הכולל אנימציה של הסירה וכפתור להתחלת החוויה.</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he-IL" sz="1100" kern="100" dirty="0">
                <a:effectLst/>
                <a:latin typeface="Calibri" panose="020F0502020204030204" pitchFamily="34" charset="0"/>
                <a:ea typeface="Calibri" panose="020F0502020204030204" pitchFamily="34" charset="0"/>
                <a:cs typeface="Calibri" panose="020F0502020204030204" pitchFamily="34" charset="0"/>
              </a:rPr>
              <a:t>המערכת תאפשר הפעלת מצלמת המכשיר לצורך סריקת תמונת המטרה.</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he-IL" sz="1100" kern="100" dirty="0">
                <a:effectLst/>
                <a:latin typeface="Calibri" panose="020F0502020204030204" pitchFamily="34" charset="0"/>
                <a:ea typeface="Calibri" panose="020F0502020204030204" pitchFamily="34" charset="0"/>
                <a:cs typeface="Calibri" panose="020F0502020204030204" pitchFamily="34" charset="0"/>
              </a:rPr>
              <a:t>המערכת תאפשר לזהות באופן מדויק את תמונת הסירה הייעודית ולשמש כטריגר להפעלת חווית המציאות הרבודה.</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he-IL" sz="1100" kern="100" dirty="0">
                <a:effectLst/>
                <a:latin typeface="Calibri" panose="020F0502020204030204" pitchFamily="34" charset="0"/>
                <a:ea typeface="Calibri" panose="020F0502020204030204" pitchFamily="34" charset="0"/>
                <a:cs typeface="Calibri" panose="020F0502020204030204" pitchFamily="34" charset="0"/>
              </a:rPr>
              <a:t>המערכת תאפשר להציג על גבי רצפת החלל אנימציה של מים, מודל תלת-ממדי של הסירה, ואפקטים קוליים.</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he-IL" sz="1100" kern="100" dirty="0">
                <a:effectLst/>
                <a:latin typeface="Calibri" panose="020F0502020204030204" pitchFamily="34" charset="0"/>
                <a:ea typeface="Calibri" panose="020F0502020204030204" pitchFamily="34" charset="0"/>
                <a:cs typeface="Calibri" panose="020F0502020204030204" pitchFamily="34" charset="0"/>
              </a:rPr>
              <a:t>המערכת תאפשר להציג אנימציה של מסך מידע העולה מתוך המים, המלווה בקריינות קולית המספרת את סיפורה של הסירה.</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he-IL" sz="1100" kern="100" dirty="0">
                <a:effectLst/>
                <a:latin typeface="Calibri" panose="020F0502020204030204" pitchFamily="34" charset="0"/>
                <a:ea typeface="Calibri" panose="020F0502020204030204" pitchFamily="34" charset="0"/>
                <a:cs typeface="Calibri" panose="020F0502020204030204" pitchFamily="34" charset="0"/>
              </a:rPr>
              <a:t>המערכת תאפשר הצגת שלושה כפתורים אינטראקטיביים למשתמש לאחר סיום הקריינות.</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he-IL" sz="1100" kern="100" dirty="0">
                <a:effectLst/>
                <a:latin typeface="Calibri" panose="020F0502020204030204" pitchFamily="34" charset="0"/>
                <a:ea typeface="Calibri" panose="020F0502020204030204" pitchFamily="34" charset="0"/>
                <a:cs typeface="Calibri" panose="020F0502020204030204" pitchFamily="34" charset="0"/>
              </a:rPr>
              <a:t>המערכת תאפשר מעבר למסך גלריית תמונות.</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he-IL" sz="1100" kern="100" dirty="0">
                <a:effectLst/>
                <a:latin typeface="Calibri" panose="020F0502020204030204" pitchFamily="34" charset="0"/>
                <a:ea typeface="Calibri" panose="020F0502020204030204" pitchFamily="34" charset="0"/>
                <a:cs typeface="Calibri" panose="020F0502020204030204" pitchFamily="34" charset="0"/>
              </a:rPr>
              <a:t>המערכת תאפשר מעבר למסך ייעודי המציג קישור להפעלת סרטון חיצוני בפלטפורמת </a:t>
            </a:r>
            <a:r>
              <a:rPr lang="en-US" sz="1100" kern="100" dirty="0">
                <a:effectLst/>
                <a:latin typeface="Calibri" panose="020F0502020204030204" pitchFamily="34" charset="0"/>
                <a:ea typeface="Calibri" panose="020F0502020204030204" pitchFamily="34" charset="0"/>
                <a:cs typeface="Calibri" panose="020F0502020204030204" pitchFamily="34" charset="0"/>
              </a:rPr>
              <a:t>YouTube</a:t>
            </a:r>
            <a:r>
              <a:rPr lang="he-IL" sz="1100" kern="100" dirty="0">
                <a:effectLst/>
                <a:latin typeface="Calibri" panose="020F0502020204030204" pitchFamily="34" charset="0"/>
                <a:ea typeface="Calibri" panose="020F0502020204030204" pitchFamily="34" charset="0"/>
                <a:cs typeface="Calibri" panose="020F0502020204030204" pitchFamily="34" charset="0"/>
              </a:rPr>
              <a:t>.</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he-IL" sz="1100" kern="100" dirty="0">
                <a:effectLst/>
                <a:latin typeface="Calibri" panose="020F0502020204030204" pitchFamily="34" charset="0"/>
                <a:ea typeface="Calibri" panose="020F0502020204030204" pitchFamily="34" charset="0"/>
                <a:cs typeface="Calibri" panose="020F0502020204030204" pitchFamily="34" charset="0"/>
              </a:rPr>
              <a:t>המערכת תאפשר הפעלת משחק מבוך דו-ממדי, הכולל דמות, נקודת התחלה ונקודת סיום.</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he-IL" sz="1100" kern="100" dirty="0">
                <a:effectLst/>
                <a:latin typeface="Calibri" panose="020F0502020204030204" pitchFamily="34" charset="0"/>
                <a:ea typeface="Calibri" panose="020F0502020204030204" pitchFamily="34" charset="0"/>
                <a:cs typeface="Calibri" panose="020F0502020204030204" pitchFamily="34" charset="0"/>
              </a:rPr>
              <a:t>המערכת תאפשר הצגת שאלות טריוויה הקשורות לסירה מגינוסר כאשר השחקן נתקל בסימני שאלה במבוך, וצבירת ניקוד על תשובות נכונות.</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2" name="Google Shape;6025;p61">
            <a:extLst>
              <a:ext uri="{FF2B5EF4-FFF2-40B4-BE49-F238E27FC236}">
                <a16:creationId xmlns:a16="http://schemas.microsoft.com/office/drawing/2014/main" id="{9CE68194-5CBB-4CD2-696D-C2F65A6AB71A}"/>
              </a:ext>
            </a:extLst>
          </p:cNvPr>
          <p:cNvGrpSpPr/>
          <p:nvPr/>
        </p:nvGrpSpPr>
        <p:grpSpPr>
          <a:xfrm>
            <a:off x="58872" y="111318"/>
            <a:ext cx="680599" cy="604299"/>
            <a:chOff x="2508373" y="2779889"/>
            <a:chExt cx="337523" cy="337680"/>
          </a:xfrm>
        </p:grpSpPr>
        <p:sp>
          <p:nvSpPr>
            <p:cNvPr id="3" name="Google Shape;6026;p61">
              <a:extLst>
                <a:ext uri="{FF2B5EF4-FFF2-40B4-BE49-F238E27FC236}">
                  <a16:creationId xmlns:a16="http://schemas.microsoft.com/office/drawing/2014/main" id="{99464965-2A75-3BEB-93DE-ECF0339B3BA1}"/>
                </a:ext>
              </a:extLst>
            </p:cNvPr>
            <p:cNvSpPr/>
            <p:nvPr/>
          </p:nvSpPr>
          <p:spPr>
            <a:xfrm>
              <a:off x="2508373" y="2779889"/>
              <a:ext cx="256971" cy="256971"/>
            </a:xfrm>
            <a:custGeom>
              <a:avLst/>
              <a:gdLst/>
              <a:ahLst/>
              <a:cxnLst/>
              <a:rect l="l" t="t" r="r" b="b"/>
              <a:pathLst>
                <a:path w="9781" h="9781" extrusionOk="0">
                  <a:moveTo>
                    <a:pt x="4585" y="0"/>
                  </a:moveTo>
                  <a:cubicBezTo>
                    <a:pt x="4377" y="0"/>
                    <a:pt x="4190" y="153"/>
                    <a:pt x="4155" y="354"/>
                  </a:cubicBezTo>
                  <a:lnTo>
                    <a:pt x="3933" y="1464"/>
                  </a:lnTo>
                  <a:cubicBezTo>
                    <a:pt x="3656" y="1540"/>
                    <a:pt x="3392" y="1651"/>
                    <a:pt x="3149" y="1790"/>
                  </a:cubicBezTo>
                  <a:lnTo>
                    <a:pt x="2213" y="1165"/>
                  </a:lnTo>
                  <a:cubicBezTo>
                    <a:pt x="2138" y="1116"/>
                    <a:pt x="2053" y="1092"/>
                    <a:pt x="1969" y="1092"/>
                  </a:cubicBezTo>
                  <a:cubicBezTo>
                    <a:pt x="1852" y="1092"/>
                    <a:pt x="1736" y="1139"/>
                    <a:pt x="1651" y="1228"/>
                  </a:cubicBezTo>
                  <a:lnTo>
                    <a:pt x="1221" y="1658"/>
                  </a:lnTo>
                  <a:cubicBezTo>
                    <a:pt x="1068" y="1803"/>
                    <a:pt x="1048" y="2039"/>
                    <a:pt x="1166" y="2220"/>
                  </a:cubicBezTo>
                  <a:lnTo>
                    <a:pt x="1790" y="3156"/>
                  </a:lnTo>
                  <a:cubicBezTo>
                    <a:pt x="1651" y="3399"/>
                    <a:pt x="1547" y="3662"/>
                    <a:pt x="1471" y="3940"/>
                  </a:cubicBezTo>
                  <a:lnTo>
                    <a:pt x="361" y="4162"/>
                  </a:lnTo>
                  <a:cubicBezTo>
                    <a:pt x="153" y="4196"/>
                    <a:pt x="7" y="4384"/>
                    <a:pt x="0" y="4592"/>
                  </a:cubicBezTo>
                  <a:lnTo>
                    <a:pt x="0" y="5202"/>
                  </a:lnTo>
                  <a:cubicBezTo>
                    <a:pt x="7" y="5410"/>
                    <a:pt x="153" y="5591"/>
                    <a:pt x="361" y="5632"/>
                  </a:cubicBezTo>
                  <a:lnTo>
                    <a:pt x="1471" y="5854"/>
                  </a:lnTo>
                  <a:cubicBezTo>
                    <a:pt x="1547" y="6125"/>
                    <a:pt x="1651" y="6388"/>
                    <a:pt x="1790" y="6638"/>
                  </a:cubicBezTo>
                  <a:lnTo>
                    <a:pt x="1166" y="7574"/>
                  </a:lnTo>
                  <a:cubicBezTo>
                    <a:pt x="1048" y="7748"/>
                    <a:pt x="1068" y="7984"/>
                    <a:pt x="1221" y="8136"/>
                  </a:cubicBezTo>
                  <a:lnTo>
                    <a:pt x="1651" y="8566"/>
                  </a:lnTo>
                  <a:cubicBezTo>
                    <a:pt x="1735" y="8650"/>
                    <a:pt x="1848" y="8692"/>
                    <a:pt x="1964" y="8692"/>
                  </a:cubicBezTo>
                  <a:cubicBezTo>
                    <a:pt x="2049" y="8692"/>
                    <a:pt x="2136" y="8669"/>
                    <a:pt x="2213" y="8622"/>
                  </a:cubicBezTo>
                  <a:lnTo>
                    <a:pt x="3156" y="7990"/>
                  </a:lnTo>
                  <a:cubicBezTo>
                    <a:pt x="3399" y="8129"/>
                    <a:pt x="3663" y="8233"/>
                    <a:pt x="3933" y="8310"/>
                  </a:cubicBezTo>
                  <a:lnTo>
                    <a:pt x="4155" y="9419"/>
                  </a:lnTo>
                  <a:cubicBezTo>
                    <a:pt x="4197" y="9627"/>
                    <a:pt x="4377" y="9773"/>
                    <a:pt x="4592" y="9780"/>
                  </a:cubicBezTo>
                  <a:lnTo>
                    <a:pt x="5195" y="9780"/>
                  </a:lnTo>
                  <a:cubicBezTo>
                    <a:pt x="5404" y="9773"/>
                    <a:pt x="5591" y="9627"/>
                    <a:pt x="5632" y="9419"/>
                  </a:cubicBezTo>
                  <a:lnTo>
                    <a:pt x="5854" y="8310"/>
                  </a:lnTo>
                  <a:cubicBezTo>
                    <a:pt x="6125" y="8233"/>
                    <a:pt x="6389" y="8129"/>
                    <a:pt x="6631" y="7990"/>
                  </a:cubicBezTo>
                  <a:lnTo>
                    <a:pt x="7568" y="8615"/>
                  </a:lnTo>
                  <a:cubicBezTo>
                    <a:pt x="7644" y="8664"/>
                    <a:pt x="7730" y="8688"/>
                    <a:pt x="7814" y="8688"/>
                  </a:cubicBezTo>
                  <a:cubicBezTo>
                    <a:pt x="7931" y="8688"/>
                    <a:pt x="8045" y="8643"/>
                    <a:pt x="8129" y="8559"/>
                  </a:cubicBezTo>
                  <a:lnTo>
                    <a:pt x="8560" y="8129"/>
                  </a:lnTo>
                  <a:cubicBezTo>
                    <a:pt x="8712" y="7984"/>
                    <a:pt x="8733" y="7748"/>
                    <a:pt x="8615" y="7567"/>
                  </a:cubicBezTo>
                  <a:lnTo>
                    <a:pt x="7991" y="6631"/>
                  </a:lnTo>
                  <a:cubicBezTo>
                    <a:pt x="8129" y="6381"/>
                    <a:pt x="8234" y="6118"/>
                    <a:pt x="8310" y="5847"/>
                  </a:cubicBezTo>
                  <a:lnTo>
                    <a:pt x="9420" y="5625"/>
                  </a:lnTo>
                  <a:cubicBezTo>
                    <a:pt x="9628" y="5584"/>
                    <a:pt x="9773" y="5403"/>
                    <a:pt x="9780" y="5195"/>
                  </a:cubicBezTo>
                  <a:lnTo>
                    <a:pt x="9780" y="4585"/>
                  </a:lnTo>
                  <a:cubicBezTo>
                    <a:pt x="9780" y="4377"/>
                    <a:pt x="9628" y="4189"/>
                    <a:pt x="9420" y="4148"/>
                  </a:cubicBezTo>
                  <a:lnTo>
                    <a:pt x="8310" y="3926"/>
                  </a:lnTo>
                  <a:cubicBezTo>
                    <a:pt x="8234" y="3655"/>
                    <a:pt x="8129" y="3392"/>
                    <a:pt x="7991" y="3149"/>
                  </a:cubicBezTo>
                  <a:lnTo>
                    <a:pt x="8615" y="2206"/>
                  </a:lnTo>
                  <a:cubicBezTo>
                    <a:pt x="8733" y="2032"/>
                    <a:pt x="8712" y="1796"/>
                    <a:pt x="8560" y="1644"/>
                  </a:cubicBezTo>
                  <a:lnTo>
                    <a:pt x="8129" y="1221"/>
                  </a:lnTo>
                  <a:cubicBezTo>
                    <a:pt x="8046" y="1134"/>
                    <a:pt x="7934" y="1090"/>
                    <a:pt x="7821" y="1090"/>
                  </a:cubicBezTo>
                  <a:cubicBezTo>
                    <a:pt x="7735" y="1090"/>
                    <a:pt x="7649" y="1115"/>
                    <a:pt x="7575" y="1165"/>
                  </a:cubicBezTo>
                  <a:lnTo>
                    <a:pt x="6631" y="1790"/>
                  </a:lnTo>
                  <a:cubicBezTo>
                    <a:pt x="6389" y="1651"/>
                    <a:pt x="6125" y="1540"/>
                    <a:pt x="5854" y="1464"/>
                  </a:cubicBezTo>
                  <a:lnTo>
                    <a:pt x="5626" y="354"/>
                  </a:lnTo>
                  <a:cubicBezTo>
                    <a:pt x="5584" y="153"/>
                    <a:pt x="5404" y="0"/>
                    <a:pt x="519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27;p61">
              <a:extLst>
                <a:ext uri="{FF2B5EF4-FFF2-40B4-BE49-F238E27FC236}">
                  <a16:creationId xmlns:a16="http://schemas.microsoft.com/office/drawing/2014/main" id="{55FC9A82-B4E5-C8FE-871E-CDB0F8997E13}"/>
                </a:ext>
              </a:extLst>
            </p:cNvPr>
            <p:cNvSpPr/>
            <p:nvPr/>
          </p:nvSpPr>
          <p:spPr>
            <a:xfrm>
              <a:off x="2561391" y="2852034"/>
              <a:ext cx="131783" cy="112814"/>
            </a:xfrm>
            <a:custGeom>
              <a:avLst/>
              <a:gdLst/>
              <a:ahLst/>
              <a:cxnLst/>
              <a:rect l="l" t="t" r="r" b="b"/>
              <a:pathLst>
                <a:path w="5016" h="4294" extrusionOk="0">
                  <a:moveTo>
                    <a:pt x="2872" y="1"/>
                  </a:moveTo>
                  <a:cubicBezTo>
                    <a:pt x="958" y="1"/>
                    <a:pt x="1" y="2310"/>
                    <a:pt x="1353" y="3663"/>
                  </a:cubicBezTo>
                  <a:cubicBezTo>
                    <a:pt x="1791" y="4098"/>
                    <a:pt x="2328" y="4293"/>
                    <a:pt x="2855" y="4293"/>
                  </a:cubicBezTo>
                  <a:cubicBezTo>
                    <a:pt x="3958" y="4293"/>
                    <a:pt x="5016" y="3439"/>
                    <a:pt x="5016" y="2144"/>
                  </a:cubicBezTo>
                  <a:cubicBezTo>
                    <a:pt x="5016" y="958"/>
                    <a:pt x="4058" y="1"/>
                    <a:pt x="2872" y="1"/>
                  </a:cubicBezTo>
                  <a:close/>
                </a:path>
              </a:pathLst>
            </a:custGeom>
            <a:solidFill>
              <a:srgbClr val="DEE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28;p61">
              <a:extLst>
                <a:ext uri="{FF2B5EF4-FFF2-40B4-BE49-F238E27FC236}">
                  <a16:creationId xmlns:a16="http://schemas.microsoft.com/office/drawing/2014/main" id="{029BA049-BD70-F898-8125-11F9153B4CE5}"/>
                </a:ext>
              </a:extLst>
            </p:cNvPr>
            <p:cNvSpPr/>
            <p:nvPr/>
          </p:nvSpPr>
          <p:spPr>
            <a:xfrm>
              <a:off x="2599302" y="2880277"/>
              <a:ext cx="65629" cy="56223"/>
            </a:xfrm>
            <a:custGeom>
              <a:avLst/>
              <a:gdLst/>
              <a:ahLst/>
              <a:cxnLst/>
              <a:rect l="l" t="t" r="r" b="b"/>
              <a:pathLst>
                <a:path w="2498" h="2140" extrusionOk="0">
                  <a:moveTo>
                    <a:pt x="1429" y="1"/>
                  </a:moveTo>
                  <a:cubicBezTo>
                    <a:pt x="479" y="1"/>
                    <a:pt x="0" y="1152"/>
                    <a:pt x="673" y="1825"/>
                  </a:cubicBezTo>
                  <a:cubicBezTo>
                    <a:pt x="891" y="2042"/>
                    <a:pt x="1158" y="2140"/>
                    <a:pt x="1420" y="2140"/>
                  </a:cubicBezTo>
                  <a:cubicBezTo>
                    <a:pt x="1970" y="2140"/>
                    <a:pt x="2497" y="1712"/>
                    <a:pt x="2497" y="1069"/>
                  </a:cubicBezTo>
                  <a:cubicBezTo>
                    <a:pt x="2497" y="479"/>
                    <a:pt x="2019" y="1"/>
                    <a:pt x="142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29;p61">
              <a:extLst>
                <a:ext uri="{FF2B5EF4-FFF2-40B4-BE49-F238E27FC236}">
                  <a16:creationId xmlns:a16="http://schemas.microsoft.com/office/drawing/2014/main" id="{6D0882B3-15C3-98EB-8CB7-36CDBE8031C1}"/>
                </a:ext>
              </a:extLst>
            </p:cNvPr>
            <p:cNvSpPr/>
            <p:nvPr/>
          </p:nvSpPr>
          <p:spPr>
            <a:xfrm>
              <a:off x="2677121" y="2948611"/>
              <a:ext cx="168775" cy="168958"/>
            </a:xfrm>
            <a:custGeom>
              <a:avLst/>
              <a:gdLst/>
              <a:ahLst/>
              <a:cxnLst/>
              <a:rect l="l" t="t" r="r" b="b"/>
              <a:pathLst>
                <a:path w="6424" h="6431" extrusionOk="0">
                  <a:moveTo>
                    <a:pt x="3017" y="1"/>
                  </a:moveTo>
                  <a:cubicBezTo>
                    <a:pt x="2879" y="1"/>
                    <a:pt x="2754" y="98"/>
                    <a:pt x="2733" y="237"/>
                  </a:cubicBezTo>
                  <a:lnTo>
                    <a:pt x="2587" y="965"/>
                  </a:lnTo>
                  <a:cubicBezTo>
                    <a:pt x="2407" y="1014"/>
                    <a:pt x="2234" y="1090"/>
                    <a:pt x="2067" y="1180"/>
                  </a:cubicBezTo>
                  <a:lnTo>
                    <a:pt x="1450" y="764"/>
                  </a:lnTo>
                  <a:cubicBezTo>
                    <a:pt x="1404" y="733"/>
                    <a:pt x="1350" y="718"/>
                    <a:pt x="1296" y="718"/>
                  </a:cubicBezTo>
                  <a:cubicBezTo>
                    <a:pt x="1218" y="718"/>
                    <a:pt x="1139" y="748"/>
                    <a:pt x="1082" y="805"/>
                  </a:cubicBezTo>
                  <a:lnTo>
                    <a:pt x="805" y="1083"/>
                  </a:lnTo>
                  <a:cubicBezTo>
                    <a:pt x="701" y="1180"/>
                    <a:pt x="687" y="1340"/>
                    <a:pt x="763" y="1451"/>
                  </a:cubicBezTo>
                  <a:lnTo>
                    <a:pt x="1179" y="2068"/>
                  </a:lnTo>
                  <a:cubicBezTo>
                    <a:pt x="1089" y="2234"/>
                    <a:pt x="1013" y="2408"/>
                    <a:pt x="964" y="2588"/>
                  </a:cubicBezTo>
                  <a:lnTo>
                    <a:pt x="236" y="2734"/>
                  </a:lnTo>
                  <a:cubicBezTo>
                    <a:pt x="97" y="2761"/>
                    <a:pt x="0" y="2879"/>
                    <a:pt x="0" y="3018"/>
                  </a:cubicBezTo>
                  <a:lnTo>
                    <a:pt x="0" y="3413"/>
                  </a:lnTo>
                  <a:cubicBezTo>
                    <a:pt x="0" y="3552"/>
                    <a:pt x="97" y="3670"/>
                    <a:pt x="236" y="3698"/>
                  </a:cubicBezTo>
                  <a:lnTo>
                    <a:pt x="964" y="3844"/>
                  </a:lnTo>
                  <a:cubicBezTo>
                    <a:pt x="1013" y="4024"/>
                    <a:pt x="1089" y="4197"/>
                    <a:pt x="1179" y="4364"/>
                  </a:cubicBezTo>
                  <a:lnTo>
                    <a:pt x="763" y="4981"/>
                  </a:lnTo>
                  <a:cubicBezTo>
                    <a:pt x="687" y="5092"/>
                    <a:pt x="701" y="5252"/>
                    <a:pt x="805" y="5349"/>
                  </a:cubicBezTo>
                  <a:lnTo>
                    <a:pt x="1082" y="5626"/>
                  </a:lnTo>
                  <a:cubicBezTo>
                    <a:pt x="1139" y="5683"/>
                    <a:pt x="1218" y="5714"/>
                    <a:pt x="1296" y="5714"/>
                  </a:cubicBezTo>
                  <a:cubicBezTo>
                    <a:pt x="1350" y="5714"/>
                    <a:pt x="1404" y="5699"/>
                    <a:pt x="1450" y="5668"/>
                  </a:cubicBezTo>
                  <a:lnTo>
                    <a:pt x="2067" y="5252"/>
                  </a:lnTo>
                  <a:cubicBezTo>
                    <a:pt x="2234" y="5342"/>
                    <a:pt x="2407" y="5418"/>
                    <a:pt x="2587" y="5467"/>
                  </a:cubicBezTo>
                  <a:lnTo>
                    <a:pt x="2733" y="6195"/>
                  </a:lnTo>
                  <a:cubicBezTo>
                    <a:pt x="2754" y="6334"/>
                    <a:pt x="2879" y="6431"/>
                    <a:pt x="3017" y="6431"/>
                  </a:cubicBezTo>
                  <a:lnTo>
                    <a:pt x="3413" y="6431"/>
                  </a:lnTo>
                  <a:cubicBezTo>
                    <a:pt x="3552" y="6431"/>
                    <a:pt x="3669" y="6334"/>
                    <a:pt x="3697" y="6195"/>
                  </a:cubicBezTo>
                  <a:lnTo>
                    <a:pt x="3843" y="5467"/>
                  </a:lnTo>
                  <a:cubicBezTo>
                    <a:pt x="4023" y="5418"/>
                    <a:pt x="4197" y="5342"/>
                    <a:pt x="4356" y="5252"/>
                  </a:cubicBezTo>
                  <a:lnTo>
                    <a:pt x="4980" y="5668"/>
                  </a:lnTo>
                  <a:cubicBezTo>
                    <a:pt x="5027" y="5697"/>
                    <a:pt x="5080" y="5711"/>
                    <a:pt x="5134" y="5711"/>
                  </a:cubicBezTo>
                  <a:cubicBezTo>
                    <a:pt x="5209" y="5711"/>
                    <a:pt x="5284" y="5683"/>
                    <a:pt x="5341" y="5626"/>
                  </a:cubicBezTo>
                  <a:lnTo>
                    <a:pt x="5625" y="5342"/>
                  </a:lnTo>
                  <a:cubicBezTo>
                    <a:pt x="5723" y="5245"/>
                    <a:pt x="5736" y="5092"/>
                    <a:pt x="5660" y="4974"/>
                  </a:cubicBezTo>
                  <a:lnTo>
                    <a:pt x="5251" y="4357"/>
                  </a:lnTo>
                  <a:cubicBezTo>
                    <a:pt x="5341" y="4190"/>
                    <a:pt x="5410" y="4024"/>
                    <a:pt x="5466" y="3844"/>
                  </a:cubicBezTo>
                  <a:lnTo>
                    <a:pt x="6194" y="3698"/>
                  </a:lnTo>
                  <a:cubicBezTo>
                    <a:pt x="6326" y="3670"/>
                    <a:pt x="6423" y="3552"/>
                    <a:pt x="6423" y="3413"/>
                  </a:cubicBezTo>
                  <a:lnTo>
                    <a:pt x="6423" y="3018"/>
                  </a:lnTo>
                  <a:cubicBezTo>
                    <a:pt x="6423" y="2879"/>
                    <a:pt x="6333" y="2761"/>
                    <a:pt x="6194" y="2734"/>
                  </a:cubicBezTo>
                  <a:lnTo>
                    <a:pt x="5466" y="2588"/>
                  </a:lnTo>
                  <a:cubicBezTo>
                    <a:pt x="5417" y="2408"/>
                    <a:pt x="5348" y="2234"/>
                    <a:pt x="5251" y="2068"/>
                  </a:cubicBezTo>
                  <a:lnTo>
                    <a:pt x="5667" y="1451"/>
                  </a:lnTo>
                  <a:cubicBezTo>
                    <a:pt x="5743" y="1340"/>
                    <a:pt x="5729" y="1180"/>
                    <a:pt x="5632" y="1083"/>
                  </a:cubicBezTo>
                  <a:lnTo>
                    <a:pt x="5348" y="805"/>
                  </a:lnTo>
                  <a:cubicBezTo>
                    <a:pt x="5291" y="748"/>
                    <a:pt x="5214" y="718"/>
                    <a:pt x="5137" y="718"/>
                  </a:cubicBezTo>
                  <a:cubicBezTo>
                    <a:pt x="5083" y="718"/>
                    <a:pt x="5029" y="733"/>
                    <a:pt x="4980" y="764"/>
                  </a:cubicBezTo>
                  <a:lnTo>
                    <a:pt x="4363" y="1180"/>
                  </a:lnTo>
                  <a:cubicBezTo>
                    <a:pt x="4197" y="1090"/>
                    <a:pt x="4030" y="1014"/>
                    <a:pt x="3850" y="965"/>
                  </a:cubicBezTo>
                  <a:lnTo>
                    <a:pt x="3704" y="237"/>
                  </a:lnTo>
                  <a:cubicBezTo>
                    <a:pt x="3676" y="98"/>
                    <a:pt x="3558" y="1"/>
                    <a:pt x="34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30;p61">
              <a:extLst>
                <a:ext uri="{FF2B5EF4-FFF2-40B4-BE49-F238E27FC236}">
                  <a16:creationId xmlns:a16="http://schemas.microsoft.com/office/drawing/2014/main" id="{17FC0000-090B-64B5-F6C4-966856FF80D7}"/>
                </a:ext>
              </a:extLst>
            </p:cNvPr>
            <p:cNvSpPr/>
            <p:nvPr/>
          </p:nvSpPr>
          <p:spPr>
            <a:xfrm>
              <a:off x="2705180" y="2990910"/>
              <a:ext cx="98601" cy="84466"/>
            </a:xfrm>
            <a:custGeom>
              <a:avLst/>
              <a:gdLst/>
              <a:ahLst/>
              <a:cxnLst/>
              <a:rect l="l" t="t" r="r" b="b"/>
              <a:pathLst>
                <a:path w="3753" h="3215" extrusionOk="0">
                  <a:moveTo>
                    <a:pt x="2144" y="0"/>
                  </a:moveTo>
                  <a:cubicBezTo>
                    <a:pt x="715" y="0"/>
                    <a:pt x="0" y="1727"/>
                    <a:pt x="1013" y="2740"/>
                  </a:cubicBezTo>
                  <a:cubicBezTo>
                    <a:pt x="1341" y="3068"/>
                    <a:pt x="1743" y="3215"/>
                    <a:pt x="2138" y="3215"/>
                  </a:cubicBezTo>
                  <a:cubicBezTo>
                    <a:pt x="2963" y="3215"/>
                    <a:pt x="3753" y="2573"/>
                    <a:pt x="3753" y="1602"/>
                  </a:cubicBezTo>
                  <a:cubicBezTo>
                    <a:pt x="3753" y="721"/>
                    <a:pt x="3031" y="0"/>
                    <a:pt x="2144" y="0"/>
                  </a:cubicBezTo>
                  <a:close/>
                </a:path>
              </a:pathLst>
            </a:custGeom>
            <a:solidFill>
              <a:srgbClr val="BAC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31;p61">
              <a:extLst>
                <a:ext uri="{FF2B5EF4-FFF2-40B4-BE49-F238E27FC236}">
                  <a16:creationId xmlns:a16="http://schemas.microsoft.com/office/drawing/2014/main" id="{B493AF92-394F-161C-3F2A-BC22E2F2C2CB}"/>
                </a:ext>
              </a:extLst>
            </p:cNvPr>
            <p:cNvSpPr/>
            <p:nvPr/>
          </p:nvSpPr>
          <p:spPr>
            <a:xfrm>
              <a:off x="2727774" y="3007856"/>
              <a:ext cx="59061" cy="50601"/>
            </a:xfrm>
            <a:custGeom>
              <a:avLst/>
              <a:gdLst/>
              <a:ahLst/>
              <a:cxnLst/>
              <a:rect l="l" t="t" r="r" b="b"/>
              <a:pathLst>
                <a:path w="2248" h="1926" extrusionOk="0">
                  <a:moveTo>
                    <a:pt x="1284" y="0"/>
                  </a:moveTo>
                  <a:cubicBezTo>
                    <a:pt x="430" y="0"/>
                    <a:pt x="0" y="1034"/>
                    <a:pt x="604" y="1644"/>
                  </a:cubicBezTo>
                  <a:cubicBezTo>
                    <a:pt x="801" y="1839"/>
                    <a:pt x="1041" y="1926"/>
                    <a:pt x="1277" y="1926"/>
                  </a:cubicBezTo>
                  <a:cubicBezTo>
                    <a:pt x="1773" y="1926"/>
                    <a:pt x="2248" y="1540"/>
                    <a:pt x="2248" y="957"/>
                  </a:cubicBezTo>
                  <a:cubicBezTo>
                    <a:pt x="2248" y="430"/>
                    <a:pt x="1818" y="0"/>
                    <a:pt x="12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53816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3">
          <a:extLst>
            <a:ext uri="{FF2B5EF4-FFF2-40B4-BE49-F238E27FC236}">
              <a16:creationId xmlns:a16="http://schemas.microsoft.com/office/drawing/2014/main" id="{DDDEC96D-7F38-7ACF-B85F-07FE07EEDF9A}"/>
            </a:ext>
          </a:extLst>
        </p:cNvPr>
        <p:cNvGrpSpPr/>
        <p:nvPr/>
      </p:nvGrpSpPr>
      <p:grpSpPr>
        <a:xfrm>
          <a:off x="0" y="0"/>
          <a:ext cx="0" cy="0"/>
          <a:chOff x="0" y="0"/>
          <a:chExt cx="0" cy="0"/>
        </a:xfrm>
      </p:grpSpPr>
      <p:sp>
        <p:nvSpPr>
          <p:cNvPr id="755" name="Google Shape;755;p28">
            <a:extLst>
              <a:ext uri="{FF2B5EF4-FFF2-40B4-BE49-F238E27FC236}">
                <a16:creationId xmlns:a16="http://schemas.microsoft.com/office/drawing/2014/main" id="{2BF5F23F-D9CC-4054-F1A6-99859FAC3302}"/>
              </a:ext>
            </a:extLst>
          </p:cNvPr>
          <p:cNvSpPr txBox="1">
            <a:spLocks noGrp="1"/>
          </p:cNvSpPr>
          <p:nvPr>
            <p:ph type="ctrTitle"/>
          </p:nvPr>
        </p:nvSpPr>
        <p:spPr>
          <a:xfrm>
            <a:off x="1402357" y="193851"/>
            <a:ext cx="7180034" cy="9189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דרישות המערכת</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756" name="Google Shape;756;p28">
            <a:extLst>
              <a:ext uri="{FF2B5EF4-FFF2-40B4-BE49-F238E27FC236}">
                <a16:creationId xmlns:a16="http://schemas.microsoft.com/office/drawing/2014/main" id="{9C7007B6-B600-8B32-11CB-59126B1188B6}"/>
              </a:ext>
            </a:extLst>
          </p:cNvPr>
          <p:cNvSpPr txBox="1">
            <a:spLocks noGrp="1"/>
          </p:cNvSpPr>
          <p:nvPr>
            <p:ph type="subTitle" idx="1"/>
          </p:nvPr>
        </p:nvSpPr>
        <p:spPr>
          <a:xfrm>
            <a:off x="1324307" y="1050430"/>
            <a:ext cx="7336133" cy="3822015"/>
          </a:xfrm>
          <a:prstGeom prst="rect">
            <a:avLst/>
          </a:prstGeom>
        </p:spPr>
        <p:txBody>
          <a:bodyPr spcFirstLastPara="1" wrap="square" lIns="91425" tIns="91425" rIns="91425" bIns="91425" anchor="t" anchorCtr="0">
            <a:noAutofit/>
          </a:bodyPr>
          <a:lstStyle/>
          <a:p>
            <a:pPr marL="0" marR="0" algn="r" rtl="1">
              <a:lnSpc>
                <a:spcPct val="115000"/>
              </a:lnSpc>
              <a:spcAft>
                <a:spcPts val="800"/>
              </a:spcAft>
              <a:buNone/>
            </a:pPr>
            <a:r>
              <a:rPr lang="he-IL" sz="1100" b="1" u="sng"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דרישות לא פונקציונליות</a:t>
            </a:r>
            <a:endParaRPr lang="en-US" sz="11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en-US" sz="1100" b="1" kern="100" dirty="0">
                <a:effectLst/>
                <a:latin typeface="Calibri" panose="020F0502020204030204" pitchFamily="34" charset="0"/>
                <a:ea typeface="Calibri" panose="020F0502020204030204" pitchFamily="34" charset="0"/>
                <a:cs typeface="Calibri" panose="020F0502020204030204" pitchFamily="34" charset="0"/>
              </a:rPr>
              <a:t>Usability</a:t>
            </a:r>
            <a:r>
              <a:rPr lang="he-IL" sz="1100" b="1" kern="100" dirty="0">
                <a:effectLst/>
                <a:latin typeface="Calibri" panose="020F0502020204030204" pitchFamily="34" charset="0"/>
                <a:ea typeface="Calibri" panose="020F0502020204030204" pitchFamily="34" charset="0"/>
                <a:cs typeface="Calibri" panose="020F0502020204030204" pitchFamily="34" charset="0"/>
              </a:rPr>
              <a:t>:</a:t>
            </a:r>
            <a:r>
              <a:rPr lang="he-IL" sz="1100" kern="100" dirty="0">
                <a:effectLst/>
                <a:latin typeface="Calibri" panose="020F0502020204030204" pitchFamily="34" charset="0"/>
                <a:ea typeface="Calibri" panose="020F0502020204030204" pitchFamily="34" charset="0"/>
                <a:cs typeface="Calibri" panose="020F0502020204030204" pitchFamily="34" charset="0"/>
              </a:rPr>
              <a:t> הממשק יהיה אינטואיטיבי וקל לתפעול, עם הוראות ברורות, ויתאים לקהל יעד רחב הכולל ילדים ומבוגרים ללא צורך בהדרכה מוקדמת.</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en-US" sz="1100" b="1" kern="100" dirty="0">
                <a:effectLst/>
                <a:latin typeface="Calibri" panose="020F0502020204030204" pitchFamily="34" charset="0"/>
                <a:ea typeface="Calibri" panose="020F0502020204030204" pitchFamily="34" charset="0"/>
                <a:cs typeface="Calibri" panose="020F0502020204030204" pitchFamily="34" charset="0"/>
              </a:rPr>
              <a:t>Performance / Response time</a:t>
            </a:r>
            <a:r>
              <a:rPr lang="he-IL" sz="1100" b="1" kern="100" dirty="0">
                <a:effectLst/>
                <a:latin typeface="Calibri" panose="020F0502020204030204" pitchFamily="34" charset="0"/>
                <a:ea typeface="Calibri" panose="020F0502020204030204" pitchFamily="34" charset="0"/>
                <a:cs typeface="Calibri" panose="020F0502020204030204" pitchFamily="34" charset="0"/>
              </a:rPr>
              <a:t>:</a:t>
            </a:r>
            <a:r>
              <a:rPr lang="he-IL" sz="1100" kern="100" dirty="0">
                <a:effectLst/>
                <a:latin typeface="Calibri" panose="020F0502020204030204" pitchFamily="34" charset="0"/>
                <a:ea typeface="Calibri" panose="020F0502020204030204" pitchFamily="34" charset="0"/>
                <a:cs typeface="Calibri" panose="020F0502020204030204" pitchFamily="34" charset="0"/>
              </a:rPr>
              <a:t> חווית ה-</a:t>
            </a:r>
            <a:r>
              <a:rPr lang="en-US" sz="1100" kern="100" dirty="0">
                <a:effectLst/>
                <a:latin typeface="Calibri" panose="020F0502020204030204" pitchFamily="34" charset="0"/>
                <a:ea typeface="Calibri" panose="020F0502020204030204" pitchFamily="34" charset="0"/>
                <a:cs typeface="Calibri" panose="020F0502020204030204" pitchFamily="34" charset="0"/>
              </a:rPr>
              <a:t> AR </a:t>
            </a:r>
            <a:r>
              <a:rPr lang="he-IL" sz="1100" kern="100" dirty="0">
                <a:effectLst/>
                <a:latin typeface="Calibri" panose="020F0502020204030204" pitchFamily="34" charset="0"/>
                <a:ea typeface="Calibri" panose="020F0502020204030204" pitchFamily="34" charset="0"/>
                <a:cs typeface="Calibri" panose="020F0502020204030204" pitchFamily="34" charset="0"/>
              </a:rPr>
              <a:t>תופעל תוך פחות מ-3 שניות מזמן זיהוי התמונה. </a:t>
            </a:r>
          </a:p>
          <a:p>
            <a:pPr marL="342900" marR="0" lvl="0" indent="-342900" algn="r" rtl="1">
              <a:lnSpc>
                <a:spcPct val="115000"/>
              </a:lnSpc>
              <a:spcAft>
                <a:spcPts val="800"/>
              </a:spcAft>
              <a:buFont typeface="+mj-lt"/>
              <a:buAutoNum type="arabicPeriod"/>
            </a:pPr>
            <a:r>
              <a:rPr lang="en-US" sz="1100" b="1" kern="100" dirty="0">
                <a:effectLst/>
                <a:latin typeface="Calibri" panose="020F0502020204030204" pitchFamily="34" charset="0"/>
                <a:ea typeface="Calibri" panose="020F0502020204030204" pitchFamily="34" charset="0"/>
                <a:cs typeface="Calibri" panose="020F0502020204030204" pitchFamily="34" charset="0"/>
              </a:rPr>
              <a:t>Reliability</a:t>
            </a:r>
            <a:r>
              <a:rPr lang="he-IL" sz="1100" b="1" kern="100" dirty="0">
                <a:effectLst/>
                <a:latin typeface="Calibri" panose="020F0502020204030204" pitchFamily="34" charset="0"/>
                <a:ea typeface="Calibri" panose="020F0502020204030204" pitchFamily="34" charset="0"/>
                <a:cs typeface="Calibri" panose="020F0502020204030204" pitchFamily="34" charset="0"/>
              </a:rPr>
              <a:t>:</a:t>
            </a:r>
            <a:r>
              <a:rPr lang="he-IL" sz="1100" kern="100" dirty="0">
                <a:effectLst/>
                <a:latin typeface="Calibri" panose="020F0502020204030204" pitchFamily="34" charset="0"/>
                <a:ea typeface="Calibri" panose="020F0502020204030204" pitchFamily="34" charset="0"/>
                <a:cs typeface="Calibri" panose="020F0502020204030204" pitchFamily="34" charset="0"/>
              </a:rPr>
              <a:t> האפליקציה תפעל באופן יציב ללא קריסות במהלך השימוש, זיהוי התמונה ע"י המצלמה יהיה אמין ומדויק.</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en-US" sz="1100" b="1" kern="100" dirty="0">
                <a:effectLst/>
                <a:latin typeface="Calibri" panose="020F0502020204030204" pitchFamily="34" charset="0"/>
                <a:ea typeface="Calibri" panose="020F0502020204030204" pitchFamily="34" charset="0"/>
                <a:cs typeface="Calibri" panose="020F0502020204030204" pitchFamily="34" charset="0"/>
              </a:rPr>
              <a:t>Accessibility</a:t>
            </a:r>
            <a:r>
              <a:rPr lang="he-IL" sz="1100" b="1" kern="100" dirty="0">
                <a:effectLst/>
                <a:latin typeface="Calibri" panose="020F0502020204030204" pitchFamily="34" charset="0"/>
                <a:ea typeface="Calibri" panose="020F0502020204030204" pitchFamily="34" charset="0"/>
                <a:cs typeface="Calibri" panose="020F0502020204030204" pitchFamily="34" charset="0"/>
              </a:rPr>
              <a:t>:</a:t>
            </a:r>
            <a:r>
              <a:rPr lang="he-IL" sz="1100" kern="100" dirty="0">
                <a:effectLst/>
                <a:latin typeface="Calibri" panose="020F0502020204030204" pitchFamily="34" charset="0"/>
                <a:ea typeface="Calibri" panose="020F0502020204030204" pitchFamily="34" charset="0"/>
                <a:cs typeface="Calibri" panose="020F0502020204030204" pitchFamily="34" charset="0"/>
              </a:rPr>
              <a:t> האפליקציה תכלול כתוביות ברורות וקריאות לקריינות הקולית, ושימוש בצבעים בעלי ניגודיות גבוהה בכפתורים ובטקסטים, על מנת לתמוך במשתמשים עם לקויות שמיעה וראייה.</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en-US" sz="1100" b="1" kern="100" dirty="0">
                <a:effectLst/>
                <a:latin typeface="Calibri" panose="020F0502020204030204" pitchFamily="34" charset="0"/>
                <a:ea typeface="Calibri" panose="020F0502020204030204" pitchFamily="34" charset="0"/>
                <a:cs typeface="Calibri" panose="020F0502020204030204" pitchFamily="34" charset="0"/>
              </a:rPr>
              <a:t>Security</a:t>
            </a:r>
            <a:r>
              <a:rPr lang="he-IL" sz="1100" b="1" kern="100" dirty="0">
                <a:effectLst/>
                <a:latin typeface="Calibri" panose="020F0502020204030204" pitchFamily="34" charset="0"/>
                <a:ea typeface="Calibri" panose="020F0502020204030204" pitchFamily="34" charset="0"/>
                <a:cs typeface="Calibri" panose="020F0502020204030204" pitchFamily="34" charset="0"/>
              </a:rPr>
              <a:t>:</a:t>
            </a:r>
            <a:r>
              <a:rPr lang="he-IL" sz="1100" kern="100" dirty="0">
                <a:effectLst/>
                <a:latin typeface="Calibri" panose="020F0502020204030204" pitchFamily="34" charset="0"/>
                <a:ea typeface="Calibri" panose="020F0502020204030204" pitchFamily="34" charset="0"/>
                <a:cs typeface="Calibri" panose="020F0502020204030204" pitchFamily="34" charset="0"/>
              </a:rPr>
              <a:t> האפליקציה תבקש הרשאות שימוש למצלמה בלבד ולא תאסוף או תאחסן מידע אישי של המשתמשים.</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en-US" sz="1100" b="1" kern="100" dirty="0">
                <a:effectLst/>
                <a:latin typeface="Calibri" panose="020F0502020204030204" pitchFamily="34" charset="0"/>
                <a:ea typeface="Calibri" panose="020F0502020204030204" pitchFamily="34" charset="0"/>
                <a:cs typeface="Calibri" panose="020F0502020204030204" pitchFamily="34" charset="0"/>
              </a:rPr>
              <a:t>Emotional Factors</a:t>
            </a:r>
            <a:r>
              <a:rPr lang="he-IL" sz="1100" b="1" kern="100" dirty="0">
                <a:effectLst/>
                <a:latin typeface="Calibri" panose="020F0502020204030204" pitchFamily="34" charset="0"/>
                <a:ea typeface="Calibri" panose="020F0502020204030204" pitchFamily="34" charset="0"/>
                <a:cs typeface="Calibri" panose="020F0502020204030204" pitchFamily="34" charset="0"/>
              </a:rPr>
              <a:t>: </a:t>
            </a:r>
            <a:r>
              <a:rPr lang="he-IL" sz="1100" kern="100" dirty="0">
                <a:effectLst/>
                <a:latin typeface="Calibri" panose="020F0502020204030204" pitchFamily="34" charset="0"/>
                <a:ea typeface="Calibri" panose="020F0502020204030204" pitchFamily="34" charset="0"/>
                <a:cs typeface="Calibri" panose="020F0502020204030204" pitchFamily="34" charset="0"/>
              </a:rPr>
              <a:t>האפליקציה תייצר חווית "וואו" (</a:t>
            </a:r>
            <a:r>
              <a:rPr lang="en-US" sz="1100" kern="100" dirty="0">
                <a:effectLst/>
                <a:latin typeface="Calibri" panose="020F0502020204030204" pitchFamily="34" charset="0"/>
                <a:ea typeface="Calibri" panose="020F0502020204030204" pitchFamily="34" charset="0"/>
                <a:cs typeface="Calibri" panose="020F0502020204030204" pitchFamily="34" charset="0"/>
              </a:rPr>
              <a:t>Wow Factor</a:t>
            </a:r>
            <a:r>
              <a:rPr lang="he-IL" sz="1100" kern="100" dirty="0">
                <a:effectLst/>
                <a:latin typeface="Calibri" panose="020F0502020204030204" pitchFamily="34" charset="0"/>
                <a:ea typeface="Calibri" panose="020F0502020204030204" pitchFamily="34" charset="0"/>
                <a:cs typeface="Calibri" panose="020F0502020204030204" pitchFamily="34" charset="0"/>
              </a:rPr>
              <a:t>) ותעורר סקרנות ועניין בקרב המשתמשים באמצעות שילוב של אנימציה, סאונד ואינטראקטיביות.</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en-US" sz="1100" b="1" kern="100" dirty="0">
                <a:effectLst/>
                <a:latin typeface="Calibri" panose="020F0502020204030204" pitchFamily="34" charset="0"/>
                <a:ea typeface="Calibri" panose="020F0502020204030204" pitchFamily="34" charset="0"/>
                <a:cs typeface="Calibri" panose="020F0502020204030204" pitchFamily="34" charset="0"/>
              </a:rPr>
              <a:t>Interoperability</a:t>
            </a:r>
            <a:r>
              <a:rPr lang="he-IL" sz="1100" b="1" kern="100" dirty="0">
                <a:effectLst/>
                <a:latin typeface="Calibri" panose="020F0502020204030204" pitchFamily="34" charset="0"/>
                <a:ea typeface="Calibri" panose="020F0502020204030204" pitchFamily="34" charset="0"/>
                <a:cs typeface="Calibri" panose="020F0502020204030204" pitchFamily="34" charset="0"/>
              </a:rPr>
              <a:t>:</a:t>
            </a:r>
            <a:r>
              <a:rPr lang="he-IL" sz="1100" kern="100" dirty="0">
                <a:effectLst/>
                <a:latin typeface="Calibri" panose="020F0502020204030204" pitchFamily="34" charset="0"/>
                <a:ea typeface="Calibri" panose="020F0502020204030204" pitchFamily="34" charset="0"/>
                <a:cs typeface="Calibri" panose="020F0502020204030204" pitchFamily="34" charset="0"/>
              </a:rPr>
              <a:t> המערכת תתממשק באופן תקין עם שירותי צד שלישי (אפליקציית </a:t>
            </a:r>
            <a:r>
              <a:rPr lang="en-US" sz="1100" kern="100" dirty="0">
                <a:effectLst/>
                <a:latin typeface="Calibri" panose="020F0502020204030204" pitchFamily="34" charset="0"/>
                <a:ea typeface="Calibri" panose="020F0502020204030204" pitchFamily="34" charset="0"/>
                <a:cs typeface="Calibri" panose="020F0502020204030204" pitchFamily="34" charset="0"/>
              </a:rPr>
              <a:t>YouTube</a:t>
            </a:r>
            <a:r>
              <a:rPr lang="he-IL" sz="1100" kern="100" dirty="0">
                <a:effectLst/>
                <a:latin typeface="Calibri" panose="020F0502020204030204" pitchFamily="34" charset="0"/>
                <a:ea typeface="Calibri" panose="020F0502020204030204" pitchFamily="34" charset="0"/>
                <a:cs typeface="Calibri" panose="020F0502020204030204" pitchFamily="34" charset="0"/>
              </a:rPr>
              <a:t>) לצורך הצגת הסרטון, ותבטיח מעבר חלק בין האפליקציה לפלטפורמה החיצונית.</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r" rtl="1">
              <a:lnSpc>
                <a:spcPct val="115000"/>
              </a:lnSpc>
              <a:spcAft>
                <a:spcPts val="800"/>
              </a:spcAft>
              <a:buFont typeface="+mj-lt"/>
              <a:buAutoNum type="arabicPeriod"/>
            </a:pPr>
            <a:r>
              <a:rPr lang="en-US" sz="1100" b="1" kern="100" dirty="0">
                <a:effectLst/>
                <a:latin typeface="Calibri" panose="020F0502020204030204" pitchFamily="34" charset="0"/>
                <a:ea typeface="Calibri" panose="020F0502020204030204" pitchFamily="34" charset="0"/>
                <a:cs typeface="Calibri" panose="020F0502020204030204" pitchFamily="34" charset="0"/>
              </a:rPr>
              <a:t>Extensibility</a:t>
            </a:r>
            <a:r>
              <a:rPr lang="he-IL" sz="1100" b="1" kern="100" dirty="0">
                <a:effectLst/>
                <a:latin typeface="Calibri" panose="020F0502020204030204" pitchFamily="34" charset="0"/>
                <a:ea typeface="Calibri" panose="020F0502020204030204" pitchFamily="34" charset="0"/>
                <a:cs typeface="Calibri" panose="020F0502020204030204" pitchFamily="34" charset="0"/>
              </a:rPr>
              <a:t>:</a:t>
            </a:r>
            <a:r>
              <a:rPr lang="he-IL" sz="1100" kern="100" dirty="0">
                <a:effectLst/>
                <a:latin typeface="Calibri" panose="020F0502020204030204" pitchFamily="34" charset="0"/>
                <a:ea typeface="Calibri" panose="020F0502020204030204" pitchFamily="34" charset="0"/>
                <a:cs typeface="Calibri" panose="020F0502020204030204" pitchFamily="34" charset="0"/>
              </a:rPr>
              <a:t> המערכת תאפשר הוספה עתידית של תכנים (כגון שאלות למשחק, תמונות או סרטונים) בקלות יחסית</a:t>
            </a:r>
            <a:r>
              <a:rPr lang="en-US" sz="1100" kern="100" dirty="0">
                <a:effectLst/>
                <a:latin typeface="Calibri" panose="020F0502020204030204" pitchFamily="34" charset="0"/>
                <a:ea typeface="Calibri" panose="020F0502020204030204" pitchFamily="34" charset="0"/>
                <a:cs typeface="Calibri" panose="020F0502020204030204" pitchFamily="34" charset="0"/>
              </a:rPr>
              <a:t>.</a:t>
            </a:r>
          </a:p>
          <a:p>
            <a:pPr marL="342900" marR="0" lvl="0" indent="-342900" algn="r" rtl="1">
              <a:lnSpc>
                <a:spcPct val="115000"/>
              </a:lnSpc>
              <a:spcAft>
                <a:spcPts val="800"/>
              </a:spcAft>
              <a:buFont typeface="+mj-lt"/>
              <a:buAutoNum type="arabicPeriod"/>
            </a:pPr>
            <a:r>
              <a:rPr lang="en-US" sz="1100" b="1" kern="100" dirty="0">
                <a:effectLst/>
                <a:latin typeface="Calibri" panose="020F0502020204030204" pitchFamily="34" charset="0"/>
                <a:ea typeface="Calibri" panose="020F0502020204030204" pitchFamily="34" charset="0"/>
                <a:cs typeface="Calibri" panose="020F0502020204030204" pitchFamily="34" charset="0"/>
              </a:rPr>
              <a:t>Platform</a:t>
            </a:r>
            <a:r>
              <a:rPr lang="en-US" sz="1100" kern="100" dirty="0">
                <a:effectLst/>
                <a:latin typeface="Calibri" panose="020F0502020204030204" pitchFamily="34" charset="0"/>
                <a:ea typeface="Calibri" panose="020F0502020204030204" pitchFamily="34" charset="0"/>
                <a:cs typeface="Calibri" panose="020F0502020204030204" pitchFamily="34" charset="0"/>
              </a:rPr>
              <a:t> </a:t>
            </a:r>
            <a:r>
              <a:rPr lang="en-US" sz="1100" b="1" kern="100" dirty="0">
                <a:effectLst/>
                <a:latin typeface="Calibri" panose="020F0502020204030204" pitchFamily="34" charset="0"/>
                <a:ea typeface="Calibri" panose="020F0502020204030204" pitchFamily="34" charset="0"/>
                <a:cs typeface="Calibri" panose="020F0502020204030204" pitchFamily="34" charset="0"/>
              </a:rPr>
              <a:t>Compatibility</a:t>
            </a:r>
            <a:r>
              <a:rPr lang="he-IL" sz="1100" b="1" kern="100" dirty="0">
                <a:effectLst/>
                <a:latin typeface="Calibri" panose="020F0502020204030204" pitchFamily="34" charset="0"/>
                <a:ea typeface="Calibri" panose="020F0502020204030204" pitchFamily="34" charset="0"/>
                <a:cs typeface="Calibri" panose="020F0502020204030204" pitchFamily="34" charset="0"/>
              </a:rPr>
              <a:t>:</a:t>
            </a:r>
            <a:r>
              <a:rPr lang="he-IL" sz="1100" kern="100" dirty="0">
                <a:effectLst/>
                <a:latin typeface="Calibri" panose="020F0502020204030204" pitchFamily="34" charset="0"/>
                <a:ea typeface="Calibri" panose="020F0502020204030204" pitchFamily="34" charset="0"/>
                <a:cs typeface="Calibri" panose="020F0502020204030204" pitchFamily="34" charset="0"/>
              </a:rPr>
              <a:t> האפליקציה תהיה תואמת למערכות הפעלה נפוצות של טלפונים חכמים.</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2" name="Google Shape;6025;p61">
            <a:extLst>
              <a:ext uri="{FF2B5EF4-FFF2-40B4-BE49-F238E27FC236}">
                <a16:creationId xmlns:a16="http://schemas.microsoft.com/office/drawing/2014/main" id="{FFB4E03A-926B-FB1F-D85A-F61C05C5DED9}"/>
              </a:ext>
            </a:extLst>
          </p:cNvPr>
          <p:cNvGrpSpPr/>
          <p:nvPr/>
        </p:nvGrpSpPr>
        <p:grpSpPr>
          <a:xfrm>
            <a:off x="58872" y="111318"/>
            <a:ext cx="680599" cy="604299"/>
            <a:chOff x="2508373" y="2779889"/>
            <a:chExt cx="337523" cy="337680"/>
          </a:xfrm>
        </p:grpSpPr>
        <p:sp>
          <p:nvSpPr>
            <p:cNvPr id="3" name="Google Shape;6026;p61">
              <a:extLst>
                <a:ext uri="{FF2B5EF4-FFF2-40B4-BE49-F238E27FC236}">
                  <a16:creationId xmlns:a16="http://schemas.microsoft.com/office/drawing/2014/main" id="{B7CD04B6-268A-FED5-330F-34E8FFCAA197}"/>
                </a:ext>
              </a:extLst>
            </p:cNvPr>
            <p:cNvSpPr/>
            <p:nvPr/>
          </p:nvSpPr>
          <p:spPr>
            <a:xfrm>
              <a:off x="2508373" y="2779889"/>
              <a:ext cx="256971" cy="256971"/>
            </a:xfrm>
            <a:custGeom>
              <a:avLst/>
              <a:gdLst/>
              <a:ahLst/>
              <a:cxnLst/>
              <a:rect l="l" t="t" r="r" b="b"/>
              <a:pathLst>
                <a:path w="9781" h="9781" extrusionOk="0">
                  <a:moveTo>
                    <a:pt x="4585" y="0"/>
                  </a:moveTo>
                  <a:cubicBezTo>
                    <a:pt x="4377" y="0"/>
                    <a:pt x="4190" y="153"/>
                    <a:pt x="4155" y="354"/>
                  </a:cubicBezTo>
                  <a:lnTo>
                    <a:pt x="3933" y="1464"/>
                  </a:lnTo>
                  <a:cubicBezTo>
                    <a:pt x="3656" y="1540"/>
                    <a:pt x="3392" y="1651"/>
                    <a:pt x="3149" y="1790"/>
                  </a:cubicBezTo>
                  <a:lnTo>
                    <a:pt x="2213" y="1165"/>
                  </a:lnTo>
                  <a:cubicBezTo>
                    <a:pt x="2138" y="1116"/>
                    <a:pt x="2053" y="1092"/>
                    <a:pt x="1969" y="1092"/>
                  </a:cubicBezTo>
                  <a:cubicBezTo>
                    <a:pt x="1852" y="1092"/>
                    <a:pt x="1736" y="1139"/>
                    <a:pt x="1651" y="1228"/>
                  </a:cubicBezTo>
                  <a:lnTo>
                    <a:pt x="1221" y="1658"/>
                  </a:lnTo>
                  <a:cubicBezTo>
                    <a:pt x="1068" y="1803"/>
                    <a:pt x="1048" y="2039"/>
                    <a:pt x="1166" y="2220"/>
                  </a:cubicBezTo>
                  <a:lnTo>
                    <a:pt x="1790" y="3156"/>
                  </a:lnTo>
                  <a:cubicBezTo>
                    <a:pt x="1651" y="3399"/>
                    <a:pt x="1547" y="3662"/>
                    <a:pt x="1471" y="3940"/>
                  </a:cubicBezTo>
                  <a:lnTo>
                    <a:pt x="361" y="4162"/>
                  </a:lnTo>
                  <a:cubicBezTo>
                    <a:pt x="153" y="4196"/>
                    <a:pt x="7" y="4384"/>
                    <a:pt x="0" y="4592"/>
                  </a:cubicBezTo>
                  <a:lnTo>
                    <a:pt x="0" y="5202"/>
                  </a:lnTo>
                  <a:cubicBezTo>
                    <a:pt x="7" y="5410"/>
                    <a:pt x="153" y="5591"/>
                    <a:pt x="361" y="5632"/>
                  </a:cubicBezTo>
                  <a:lnTo>
                    <a:pt x="1471" y="5854"/>
                  </a:lnTo>
                  <a:cubicBezTo>
                    <a:pt x="1547" y="6125"/>
                    <a:pt x="1651" y="6388"/>
                    <a:pt x="1790" y="6638"/>
                  </a:cubicBezTo>
                  <a:lnTo>
                    <a:pt x="1166" y="7574"/>
                  </a:lnTo>
                  <a:cubicBezTo>
                    <a:pt x="1048" y="7748"/>
                    <a:pt x="1068" y="7984"/>
                    <a:pt x="1221" y="8136"/>
                  </a:cubicBezTo>
                  <a:lnTo>
                    <a:pt x="1651" y="8566"/>
                  </a:lnTo>
                  <a:cubicBezTo>
                    <a:pt x="1735" y="8650"/>
                    <a:pt x="1848" y="8692"/>
                    <a:pt x="1964" y="8692"/>
                  </a:cubicBezTo>
                  <a:cubicBezTo>
                    <a:pt x="2049" y="8692"/>
                    <a:pt x="2136" y="8669"/>
                    <a:pt x="2213" y="8622"/>
                  </a:cubicBezTo>
                  <a:lnTo>
                    <a:pt x="3156" y="7990"/>
                  </a:lnTo>
                  <a:cubicBezTo>
                    <a:pt x="3399" y="8129"/>
                    <a:pt x="3663" y="8233"/>
                    <a:pt x="3933" y="8310"/>
                  </a:cubicBezTo>
                  <a:lnTo>
                    <a:pt x="4155" y="9419"/>
                  </a:lnTo>
                  <a:cubicBezTo>
                    <a:pt x="4197" y="9627"/>
                    <a:pt x="4377" y="9773"/>
                    <a:pt x="4592" y="9780"/>
                  </a:cubicBezTo>
                  <a:lnTo>
                    <a:pt x="5195" y="9780"/>
                  </a:lnTo>
                  <a:cubicBezTo>
                    <a:pt x="5404" y="9773"/>
                    <a:pt x="5591" y="9627"/>
                    <a:pt x="5632" y="9419"/>
                  </a:cubicBezTo>
                  <a:lnTo>
                    <a:pt x="5854" y="8310"/>
                  </a:lnTo>
                  <a:cubicBezTo>
                    <a:pt x="6125" y="8233"/>
                    <a:pt x="6389" y="8129"/>
                    <a:pt x="6631" y="7990"/>
                  </a:cubicBezTo>
                  <a:lnTo>
                    <a:pt x="7568" y="8615"/>
                  </a:lnTo>
                  <a:cubicBezTo>
                    <a:pt x="7644" y="8664"/>
                    <a:pt x="7730" y="8688"/>
                    <a:pt x="7814" y="8688"/>
                  </a:cubicBezTo>
                  <a:cubicBezTo>
                    <a:pt x="7931" y="8688"/>
                    <a:pt x="8045" y="8643"/>
                    <a:pt x="8129" y="8559"/>
                  </a:cubicBezTo>
                  <a:lnTo>
                    <a:pt x="8560" y="8129"/>
                  </a:lnTo>
                  <a:cubicBezTo>
                    <a:pt x="8712" y="7984"/>
                    <a:pt x="8733" y="7748"/>
                    <a:pt x="8615" y="7567"/>
                  </a:cubicBezTo>
                  <a:lnTo>
                    <a:pt x="7991" y="6631"/>
                  </a:lnTo>
                  <a:cubicBezTo>
                    <a:pt x="8129" y="6381"/>
                    <a:pt x="8234" y="6118"/>
                    <a:pt x="8310" y="5847"/>
                  </a:cubicBezTo>
                  <a:lnTo>
                    <a:pt x="9420" y="5625"/>
                  </a:lnTo>
                  <a:cubicBezTo>
                    <a:pt x="9628" y="5584"/>
                    <a:pt x="9773" y="5403"/>
                    <a:pt x="9780" y="5195"/>
                  </a:cubicBezTo>
                  <a:lnTo>
                    <a:pt x="9780" y="4585"/>
                  </a:lnTo>
                  <a:cubicBezTo>
                    <a:pt x="9780" y="4377"/>
                    <a:pt x="9628" y="4189"/>
                    <a:pt x="9420" y="4148"/>
                  </a:cubicBezTo>
                  <a:lnTo>
                    <a:pt x="8310" y="3926"/>
                  </a:lnTo>
                  <a:cubicBezTo>
                    <a:pt x="8234" y="3655"/>
                    <a:pt x="8129" y="3392"/>
                    <a:pt x="7991" y="3149"/>
                  </a:cubicBezTo>
                  <a:lnTo>
                    <a:pt x="8615" y="2206"/>
                  </a:lnTo>
                  <a:cubicBezTo>
                    <a:pt x="8733" y="2032"/>
                    <a:pt x="8712" y="1796"/>
                    <a:pt x="8560" y="1644"/>
                  </a:cubicBezTo>
                  <a:lnTo>
                    <a:pt x="8129" y="1221"/>
                  </a:lnTo>
                  <a:cubicBezTo>
                    <a:pt x="8046" y="1134"/>
                    <a:pt x="7934" y="1090"/>
                    <a:pt x="7821" y="1090"/>
                  </a:cubicBezTo>
                  <a:cubicBezTo>
                    <a:pt x="7735" y="1090"/>
                    <a:pt x="7649" y="1115"/>
                    <a:pt x="7575" y="1165"/>
                  </a:cubicBezTo>
                  <a:lnTo>
                    <a:pt x="6631" y="1790"/>
                  </a:lnTo>
                  <a:cubicBezTo>
                    <a:pt x="6389" y="1651"/>
                    <a:pt x="6125" y="1540"/>
                    <a:pt x="5854" y="1464"/>
                  </a:cubicBezTo>
                  <a:lnTo>
                    <a:pt x="5626" y="354"/>
                  </a:lnTo>
                  <a:cubicBezTo>
                    <a:pt x="5584" y="153"/>
                    <a:pt x="5404" y="0"/>
                    <a:pt x="519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27;p61">
              <a:extLst>
                <a:ext uri="{FF2B5EF4-FFF2-40B4-BE49-F238E27FC236}">
                  <a16:creationId xmlns:a16="http://schemas.microsoft.com/office/drawing/2014/main" id="{E68E1F8E-D2B3-C965-EF08-8E882D384514}"/>
                </a:ext>
              </a:extLst>
            </p:cNvPr>
            <p:cNvSpPr/>
            <p:nvPr/>
          </p:nvSpPr>
          <p:spPr>
            <a:xfrm>
              <a:off x="2561391" y="2852034"/>
              <a:ext cx="131783" cy="112814"/>
            </a:xfrm>
            <a:custGeom>
              <a:avLst/>
              <a:gdLst/>
              <a:ahLst/>
              <a:cxnLst/>
              <a:rect l="l" t="t" r="r" b="b"/>
              <a:pathLst>
                <a:path w="5016" h="4294" extrusionOk="0">
                  <a:moveTo>
                    <a:pt x="2872" y="1"/>
                  </a:moveTo>
                  <a:cubicBezTo>
                    <a:pt x="958" y="1"/>
                    <a:pt x="1" y="2310"/>
                    <a:pt x="1353" y="3663"/>
                  </a:cubicBezTo>
                  <a:cubicBezTo>
                    <a:pt x="1791" y="4098"/>
                    <a:pt x="2328" y="4293"/>
                    <a:pt x="2855" y="4293"/>
                  </a:cubicBezTo>
                  <a:cubicBezTo>
                    <a:pt x="3958" y="4293"/>
                    <a:pt x="5016" y="3439"/>
                    <a:pt x="5016" y="2144"/>
                  </a:cubicBezTo>
                  <a:cubicBezTo>
                    <a:pt x="5016" y="958"/>
                    <a:pt x="4058" y="1"/>
                    <a:pt x="2872" y="1"/>
                  </a:cubicBezTo>
                  <a:close/>
                </a:path>
              </a:pathLst>
            </a:custGeom>
            <a:solidFill>
              <a:srgbClr val="DEE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28;p61">
              <a:extLst>
                <a:ext uri="{FF2B5EF4-FFF2-40B4-BE49-F238E27FC236}">
                  <a16:creationId xmlns:a16="http://schemas.microsoft.com/office/drawing/2014/main" id="{75CAF515-358B-6C79-D767-CEC17EE7DF80}"/>
                </a:ext>
              </a:extLst>
            </p:cNvPr>
            <p:cNvSpPr/>
            <p:nvPr/>
          </p:nvSpPr>
          <p:spPr>
            <a:xfrm>
              <a:off x="2599302" y="2880277"/>
              <a:ext cx="65629" cy="56223"/>
            </a:xfrm>
            <a:custGeom>
              <a:avLst/>
              <a:gdLst/>
              <a:ahLst/>
              <a:cxnLst/>
              <a:rect l="l" t="t" r="r" b="b"/>
              <a:pathLst>
                <a:path w="2498" h="2140" extrusionOk="0">
                  <a:moveTo>
                    <a:pt x="1429" y="1"/>
                  </a:moveTo>
                  <a:cubicBezTo>
                    <a:pt x="479" y="1"/>
                    <a:pt x="0" y="1152"/>
                    <a:pt x="673" y="1825"/>
                  </a:cubicBezTo>
                  <a:cubicBezTo>
                    <a:pt x="891" y="2042"/>
                    <a:pt x="1158" y="2140"/>
                    <a:pt x="1420" y="2140"/>
                  </a:cubicBezTo>
                  <a:cubicBezTo>
                    <a:pt x="1970" y="2140"/>
                    <a:pt x="2497" y="1712"/>
                    <a:pt x="2497" y="1069"/>
                  </a:cubicBezTo>
                  <a:cubicBezTo>
                    <a:pt x="2497" y="479"/>
                    <a:pt x="2019" y="1"/>
                    <a:pt x="142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29;p61">
              <a:extLst>
                <a:ext uri="{FF2B5EF4-FFF2-40B4-BE49-F238E27FC236}">
                  <a16:creationId xmlns:a16="http://schemas.microsoft.com/office/drawing/2014/main" id="{FC40FAA8-8B29-0A0D-609F-4495FBD3C205}"/>
                </a:ext>
              </a:extLst>
            </p:cNvPr>
            <p:cNvSpPr/>
            <p:nvPr/>
          </p:nvSpPr>
          <p:spPr>
            <a:xfrm>
              <a:off x="2677121" y="2948611"/>
              <a:ext cx="168775" cy="168958"/>
            </a:xfrm>
            <a:custGeom>
              <a:avLst/>
              <a:gdLst/>
              <a:ahLst/>
              <a:cxnLst/>
              <a:rect l="l" t="t" r="r" b="b"/>
              <a:pathLst>
                <a:path w="6424" h="6431" extrusionOk="0">
                  <a:moveTo>
                    <a:pt x="3017" y="1"/>
                  </a:moveTo>
                  <a:cubicBezTo>
                    <a:pt x="2879" y="1"/>
                    <a:pt x="2754" y="98"/>
                    <a:pt x="2733" y="237"/>
                  </a:cubicBezTo>
                  <a:lnTo>
                    <a:pt x="2587" y="965"/>
                  </a:lnTo>
                  <a:cubicBezTo>
                    <a:pt x="2407" y="1014"/>
                    <a:pt x="2234" y="1090"/>
                    <a:pt x="2067" y="1180"/>
                  </a:cubicBezTo>
                  <a:lnTo>
                    <a:pt x="1450" y="764"/>
                  </a:lnTo>
                  <a:cubicBezTo>
                    <a:pt x="1404" y="733"/>
                    <a:pt x="1350" y="718"/>
                    <a:pt x="1296" y="718"/>
                  </a:cubicBezTo>
                  <a:cubicBezTo>
                    <a:pt x="1218" y="718"/>
                    <a:pt x="1139" y="748"/>
                    <a:pt x="1082" y="805"/>
                  </a:cubicBezTo>
                  <a:lnTo>
                    <a:pt x="805" y="1083"/>
                  </a:lnTo>
                  <a:cubicBezTo>
                    <a:pt x="701" y="1180"/>
                    <a:pt x="687" y="1340"/>
                    <a:pt x="763" y="1451"/>
                  </a:cubicBezTo>
                  <a:lnTo>
                    <a:pt x="1179" y="2068"/>
                  </a:lnTo>
                  <a:cubicBezTo>
                    <a:pt x="1089" y="2234"/>
                    <a:pt x="1013" y="2408"/>
                    <a:pt x="964" y="2588"/>
                  </a:cubicBezTo>
                  <a:lnTo>
                    <a:pt x="236" y="2734"/>
                  </a:lnTo>
                  <a:cubicBezTo>
                    <a:pt x="97" y="2761"/>
                    <a:pt x="0" y="2879"/>
                    <a:pt x="0" y="3018"/>
                  </a:cubicBezTo>
                  <a:lnTo>
                    <a:pt x="0" y="3413"/>
                  </a:lnTo>
                  <a:cubicBezTo>
                    <a:pt x="0" y="3552"/>
                    <a:pt x="97" y="3670"/>
                    <a:pt x="236" y="3698"/>
                  </a:cubicBezTo>
                  <a:lnTo>
                    <a:pt x="964" y="3844"/>
                  </a:lnTo>
                  <a:cubicBezTo>
                    <a:pt x="1013" y="4024"/>
                    <a:pt x="1089" y="4197"/>
                    <a:pt x="1179" y="4364"/>
                  </a:cubicBezTo>
                  <a:lnTo>
                    <a:pt x="763" y="4981"/>
                  </a:lnTo>
                  <a:cubicBezTo>
                    <a:pt x="687" y="5092"/>
                    <a:pt x="701" y="5252"/>
                    <a:pt x="805" y="5349"/>
                  </a:cubicBezTo>
                  <a:lnTo>
                    <a:pt x="1082" y="5626"/>
                  </a:lnTo>
                  <a:cubicBezTo>
                    <a:pt x="1139" y="5683"/>
                    <a:pt x="1218" y="5714"/>
                    <a:pt x="1296" y="5714"/>
                  </a:cubicBezTo>
                  <a:cubicBezTo>
                    <a:pt x="1350" y="5714"/>
                    <a:pt x="1404" y="5699"/>
                    <a:pt x="1450" y="5668"/>
                  </a:cubicBezTo>
                  <a:lnTo>
                    <a:pt x="2067" y="5252"/>
                  </a:lnTo>
                  <a:cubicBezTo>
                    <a:pt x="2234" y="5342"/>
                    <a:pt x="2407" y="5418"/>
                    <a:pt x="2587" y="5467"/>
                  </a:cubicBezTo>
                  <a:lnTo>
                    <a:pt x="2733" y="6195"/>
                  </a:lnTo>
                  <a:cubicBezTo>
                    <a:pt x="2754" y="6334"/>
                    <a:pt x="2879" y="6431"/>
                    <a:pt x="3017" y="6431"/>
                  </a:cubicBezTo>
                  <a:lnTo>
                    <a:pt x="3413" y="6431"/>
                  </a:lnTo>
                  <a:cubicBezTo>
                    <a:pt x="3552" y="6431"/>
                    <a:pt x="3669" y="6334"/>
                    <a:pt x="3697" y="6195"/>
                  </a:cubicBezTo>
                  <a:lnTo>
                    <a:pt x="3843" y="5467"/>
                  </a:lnTo>
                  <a:cubicBezTo>
                    <a:pt x="4023" y="5418"/>
                    <a:pt x="4197" y="5342"/>
                    <a:pt x="4356" y="5252"/>
                  </a:cubicBezTo>
                  <a:lnTo>
                    <a:pt x="4980" y="5668"/>
                  </a:lnTo>
                  <a:cubicBezTo>
                    <a:pt x="5027" y="5697"/>
                    <a:pt x="5080" y="5711"/>
                    <a:pt x="5134" y="5711"/>
                  </a:cubicBezTo>
                  <a:cubicBezTo>
                    <a:pt x="5209" y="5711"/>
                    <a:pt x="5284" y="5683"/>
                    <a:pt x="5341" y="5626"/>
                  </a:cubicBezTo>
                  <a:lnTo>
                    <a:pt x="5625" y="5342"/>
                  </a:lnTo>
                  <a:cubicBezTo>
                    <a:pt x="5723" y="5245"/>
                    <a:pt x="5736" y="5092"/>
                    <a:pt x="5660" y="4974"/>
                  </a:cubicBezTo>
                  <a:lnTo>
                    <a:pt x="5251" y="4357"/>
                  </a:lnTo>
                  <a:cubicBezTo>
                    <a:pt x="5341" y="4190"/>
                    <a:pt x="5410" y="4024"/>
                    <a:pt x="5466" y="3844"/>
                  </a:cubicBezTo>
                  <a:lnTo>
                    <a:pt x="6194" y="3698"/>
                  </a:lnTo>
                  <a:cubicBezTo>
                    <a:pt x="6326" y="3670"/>
                    <a:pt x="6423" y="3552"/>
                    <a:pt x="6423" y="3413"/>
                  </a:cubicBezTo>
                  <a:lnTo>
                    <a:pt x="6423" y="3018"/>
                  </a:lnTo>
                  <a:cubicBezTo>
                    <a:pt x="6423" y="2879"/>
                    <a:pt x="6333" y="2761"/>
                    <a:pt x="6194" y="2734"/>
                  </a:cubicBezTo>
                  <a:lnTo>
                    <a:pt x="5466" y="2588"/>
                  </a:lnTo>
                  <a:cubicBezTo>
                    <a:pt x="5417" y="2408"/>
                    <a:pt x="5348" y="2234"/>
                    <a:pt x="5251" y="2068"/>
                  </a:cubicBezTo>
                  <a:lnTo>
                    <a:pt x="5667" y="1451"/>
                  </a:lnTo>
                  <a:cubicBezTo>
                    <a:pt x="5743" y="1340"/>
                    <a:pt x="5729" y="1180"/>
                    <a:pt x="5632" y="1083"/>
                  </a:cubicBezTo>
                  <a:lnTo>
                    <a:pt x="5348" y="805"/>
                  </a:lnTo>
                  <a:cubicBezTo>
                    <a:pt x="5291" y="748"/>
                    <a:pt x="5214" y="718"/>
                    <a:pt x="5137" y="718"/>
                  </a:cubicBezTo>
                  <a:cubicBezTo>
                    <a:pt x="5083" y="718"/>
                    <a:pt x="5029" y="733"/>
                    <a:pt x="4980" y="764"/>
                  </a:cubicBezTo>
                  <a:lnTo>
                    <a:pt x="4363" y="1180"/>
                  </a:lnTo>
                  <a:cubicBezTo>
                    <a:pt x="4197" y="1090"/>
                    <a:pt x="4030" y="1014"/>
                    <a:pt x="3850" y="965"/>
                  </a:cubicBezTo>
                  <a:lnTo>
                    <a:pt x="3704" y="237"/>
                  </a:lnTo>
                  <a:cubicBezTo>
                    <a:pt x="3676" y="98"/>
                    <a:pt x="3558" y="1"/>
                    <a:pt x="34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30;p61">
              <a:extLst>
                <a:ext uri="{FF2B5EF4-FFF2-40B4-BE49-F238E27FC236}">
                  <a16:creationId xmlns:a16="http://schemas.microsoft.com/office/drawing/2014/main" id="{F132B5C1-00BE-87A8-6F7E-7D167CE3C21B}"/>
                </a:ext>
              </a:extLst>
            </p:cNvPr>
            <p:cNvSpPr/>
            <p:nvPr/>
          </p:nvSpPr>
          <p:spPr>
            <a:xfrm>
              <a:off x="2705180" y="2990910"/>
              <a:ext cx="98601" cy="84466"/>
            </a:xfrm>
            <a:custGeom>
              <a:avLst/>
              <a:gdLst/>
              <a:ahLst/>
              <a:cxnLst/>
              <a:rect l="l" t="t" r="r" b="b"/>
              <a:pathLst>
                <a:path w="3753" h="3215" extrusionOk="0">
                  <a:moveTo>
                    <a:pt x="2144" y="0"/>
                  </a:moveTo>
                  <a:cubicBezTo>
                    <a:pt x="715" y="0"/>
                    <a:pt x="0" y="1727"/>
                    <a:pt x="1013" y="2740"/>
                  </a:cubicBezTo>
                  <a:cubicBezTo>
                    <a:pt x="1341" y="3068"/>
                    <a:pt x="1743" y="3215"/>
                    <a:pt x="2138" y="3215"/>
                  </a:cubicBezTo>
                  <a:cubicBezTo>
                    <a:pt x="2963" y="3215"/>
                    <a:pt x="3753" y="2573"/>
                    <a:pt x="3753" y="1602"/>
                  </a:cubicBezTo>
                  <a:cubicBezTo>
                    <a:pt x="3753" y="721"/>
                    <a:pt x="3031" y="0"/>
                    <a:pt x="2144" y="0"/>
                  </a:cubicBezTo>
                  <a:close/>
                </a:path>
              </a:pathLst>
            </a:custGeom>
            <a:solidFill>
              <a:srgbClr val="BAC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31;p61">
              <a:extLst>
                <a:ext uri="{FF2B5EF4-FFF2-40B4-BE49-F238E27FC236}">
                  <a16:creationId xmlns:a16="http://schemas.microsoft.com/office/drawing/2014/main" id="{35CB0AC9-871D-0D9C-6C0C-7E0EEA84F959}"/>
                </a:ext>
              </a:extLst>
            </p:cNvPr>
            <p:cNvSpPr/>
            <p:nvPr/>
          </p:nvSpPr>
          <p:spPr>
            <a:xfrm>
              <a:off x="2727774" y="3007856"/>
              <a:ext cx="59061" cy="50601"/>
            </a:xfrm>
            <a:custGeom>
              <a:avLst/>
              <a:gdLst/>
              <a:ahLst/>
              <a:cxnLst/>
              <a:rect l="l" t="t" r="r" b="b"/>
              <a:pathLst>
                <a:path w="2248" h="1926" extrusionOk="0">
                  <a:moveTo>
                    <a:pt x="1284" y="0"/>
                  </a:moveTo>
                  <a:cubicBezTo>
                    <a:pt x="430" y="0"/>
                    <a:pt x="0" y="1034"/>
                    <a:pt x="604" y="1644"/>
                  </a:cubicBezTo>
                  <a:cubicBezTo>
                    <a:pt x="801" y="1839"/>
                    <a:pt x="1041" y="1926"/>
                    <a:pt x="1277" y="1926"/>
                  </a:cubicBezTo>
                  <a:cubicBezTo>
                    <a:pt x="1773" y="1926"/>
                    <a:pt x="2248" y="1540"/>
                    <a:pt x="2248" y="957"/>
                  </a:cubicBezTo>
                  <a:cubicBezTo>
                    <a:pt x="2248" y="430"/>
                    <a:pt x="1818" y="0"/>
                    <a:pt x="12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0920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3">
          <a:extLst>
            <a:ext uri="{FF2B5EF4-FFF2-40B4-BE49-F238E27FC236}">
              <a16:creationId xmlns:a16="http://schemas.microsoft.com/office/drawing/2014/main" id="{E0BA5DA7-7FD2-9FF0-5CE2-0D74B9725805}"/>
            </a:ext>
          </a:extLst>
        </p:cNvPr>
        <p:cNvGrpSpPr/>
        <p:nvPr/>
      </p:nvGrpSpPr>
      <p:grpSpPr>
        <a:xfrm>
          <a:off x="0" y="0"/>
          <a:ext cx="0" cy="0"/>
          <a:chOff x="0" y="0"/>
          <a:chExt cx="0" cy="0"/>
        </a:xfrm>
      </p:grpSpPr>
      <p:sp>
        <p:nvSpPr>
          <p:cNvPr id="755" name="Google Shape;755;p28">
            <a:extLst>
              <a:ext uri="{FF2B5EF4-FFF2-40B4-BE49-F238E27FC236}">
                <a16:creationId xmlns:a16="http://schemas.microsoft.com/office/drawing/2014/main" id="{6C7B0418-C1B1-7B89-363E-C3AC608ECF3B}"/>
              </a:ext>
            </a:extLst>
          </p:cNvPr>
          <p:cNvSpPr txBox="1">
            <a:spLocks noGrp="1"/>
          </p:cNvSpPr>
          <p:nvPr>
            <p:ph type="ctrTitle"/>
          </p:nvPr>
        </p:nvSpPr>
        <p:spPr>
          <a:xfrm>
            <a:off x="1402357" y="193851"/>
            <a:ext cx="7180034" cy="9189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דרישות המערכת</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756" name="Google Shape;756;p28">
            <a:extLst>
              <a:ext uri="{FF2B5EF4-FFF2-40B4-BE49-F238E27FC236}">
                <a16:creationId xmlns:a16="http://schemas.microsoft.com/office/drawing/2014/main" id="{149136EB-CC66-1532-8694-CE13318D967B}"/>
              </a:ext>
            </a:extLst>
          </p:cNvPr>
          <p:cNvSpPr txBox="1">
            <a:spLocks noGrp="1"/>
          </p:cNvSpPr>
          <p:nvPr>
            <p:ph type="subTitle" idx="1"/>
          </p:nvPr>
        </p:nvSpPr>
        <p:spPr>
          <a:xfrm>
            <a:off x="1324307" y="1050430"/>
            <a:ext cx="7336133" cy="3822015"/>
          </a:xfrm>
          <a:prstGeom prst="rect">
            <a:avLst/>
          </a:prstGeom>
        </p:spPr>
        <p:txBody>
          <a:bodyPr spcFirstLastPara="1" wrap="square" lIns="91425" tIns="91425" rIns="91425" bIns="91425" anchor="t" anchorCtr="0">
            <a:noAutofit/>
          </a:bodyPr>
          <a:lstStyle/>
          <a:p>
            <a:pPr marL="0" marR="0" algn="r" rtl="1">
              <a:lnSpc>
                <a:spcPct val="115000"/>
              </a:lnSpc>
              <a:spcAft>
                <a:spcPts val="800"/>
              </a:spcAft>
              <a:buNone/>
            </a:pPr>
            <a:r>
              <a:rPr lang="he-IL" sz="1100" b="1" u="sng"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דרישות ממשק חיצוניות</a:t>
            </a:r>
            <a:endParaRPr lang="en-US" sz="11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gn="r" rtl="1">
              <a:lnSpc>
                <a:spcPct val="115000"/>
              </a:lnSpc>
              <a:spcAft>
                <a:spcPts val="800"/>
              </a:spcAft>
              <a:buNone/>
            </a:pPr>
            <a:r>
              <a:rPr lang="he-IL" sz="1100" kern="100" dirty="0">
                <a:effectLst/>
                <a:latin typeface="Calibri" panose="020F0502020204030204" pitchFamily="34" charset="0"/>
                <a:ea typeface="Calibri" panose="020F0502020204030204" pitchFamily="34" charset="0"/>
                <a:cs typeface="Calibri" panose="020F0502020204030204" pitchFamily="34" charset="0"/>
              </a:rPr>
              <a:t>1. </a:t>
            </a:r>
            <a:r>
              <a:rPr lang="he-IL" sz="1100" b="1" kern="100" dirty="0">
                <a:effectLst/>
                <a:latin typeface="Calibri" panose="020F0502020204030204" pitchFamily="34" charset="0"/>
                <a:ea typeface="Calibri" panose="020F0502020204030204" pitchFamily="34" charset="0"/>
                <a:cs typeface="Calibri" panose="020F0502020204030204" pitchFamily="34" charset="0"/>
              </a:rPr>
              <a:t>ממשק למצלמת המכשיר:</a:t>
            </a:r>
            <a:r>
              <a:rPr lang="he-IL" sz="1100" kern="100" dirty="0">
                <a:effectLst/>
                <a:latin typeface="Calibri" panose="020F0502020204030204" pitchFamily="34" charset="0"/>
                <a:ea typeface="Calibri" panose="020F0502020204030204" pitchFamily="34" charset="0"/>
                <a:cs typeface="Calibri" panose="020F0502020204030204" pitchFamily="34" charset="0"/>
              </a:rPr>
              <a:t> האפליקציה תתממשק עם החומרה של מצלמת הטלפון החכם כדי לקלוט את הזרם החי של הווידאו ולבצע זיהוי של תמונת המטרה.</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r" rtl="1">
              <a:lnSpc>
                <a:spcPct val="115000"/>
              </a:lnSpc>
              <a:spcAft>
                <a:spcPts val="800"/>
              </a:spcAft>
              <a:buNone/>
            </a:pPr>
            <a:r>
              <a:rPr lang="he-IL" sz="1100" kern="100" dirty="0">
                <a:effectLst/>
                <a:latin typeface="Calibri" panose="020F0502020204030204" pitchFamily="34" charset="0"/>
                <a:ea typeface="Calibri" panose="020F0502020204030204" pitchFamily="34" charset="0"/>
                <a:cs typeface="Calibri" panose="020F0502020204030204" pitchFamily="34" charset="0"/>
              </a:rPr>
              <a:t>2. </a:t>
            </a:r>
            <a:r>
              <a:rPr lang="he-IL" sz="1100" b="1" kern="100" dirty="0">
                <a:effectLst/>
                <a:latin typeface="Calibri" panose="020F0502020204030204" pitchFamily="34" charset="0"/>
                <a:ea typeface="Calibri" panose="020F0502020204030204" pitchFamily="34" charset="0"/>
                <a:cs typeface="Calibri" panose="020F0502020204030204" pitchFamily="34" charset="0"/>
              </a:rPr>
              <a:t>ממשק למערכת ההפעלה (</a:t>
            </a:r>
            <a:r>
              <a:rPr lang="en-US" sz="1100" b="1" kern="100" dirty="0">
                <a:effectLst/>
                <a:latin typeface="Calibri" panose="020F0502020204030204" pitchFamily="34" charset="0"/>
                <a:ea typeface="Calibri" panose="020F0502020204030204" pitchFamily="34" charset="0"/>
                <a:cs typeface="Calibri" panose="020F0502020204030204" pitchFamily="34" charset="0"/>
              </a:rPr>
              <a:t>iOS/Android</a:t>
            </a:r>
            <a:r>
              <a:rPr lang="he-IL" sz="1100" b="1" kern="100" dirty="0">
                <a:effectLst/>
                <a:latin typeface="Calibri" panose="020F0502020204030204" pitchFamily="34" charset="0"/>
                <a:ea typeface="Calibri" panose="020F0502020204030204" pitchFamily="34" charset="0"/>
                <a:cs typeface="Calibri" panose="020F0502020204030204" pitchFamily="34" charset="0"/>
              </a:rPr>
              <a:t>):</a:t>
            </a:r>
            <a:r>
              <a:rPr lang="he-IL" sz="1100" kern="100" dirty="0">
                <a:effectLst/>
                <a:latin typeface="Calibri" panose="020F0502020204030204" pitchFamily="34" charset="0"/>
                <a:ea typeface="Calibri" panose="020F0502020204030204" pitchFamily="34" charset="0"/>
                <a:cs typeface="Calibri" panose="020F0502020204030204" pitchFamily="34" charset="0"/>
              </a:rPr>
              <a:t> האפליקציה תשתמש בממשקי התכנות (</a:t>
            </a:r>
            <a:r>
              <a:rPr lang="en-US" sz="1100" kern="100" dirty="0">
                <a:effectLst/>
                <a:latin typeface="Calibri" panose="020F0502020204030204" pitchFamily="34" charset="0"/>
                <a:ea typeface="Calibri" panose="020F0502020204030204" pitchFamily="34" charset="0"/>
                <a:cs typeface="Calibri" panose="020F0502020204030204" pitchFamily="34" charset="0"/>
              </a:rPr>
              <a:t>API</a:t>
            </a:r>
            <a:r>
              <a:rPr lang="he-IL" sz="1100" kern="100" dirty="0">
                <a:effectLst/>
                <a:latin typeface="Calibri" panose="020F0502020204030204" pitchFamily="34" charset="0"/>
                <a:ea typeface="Calibri" panose="020F0502020204030204" pitchFamily="34" charset="0"/>
                <a:cs typeface="Calibri" panose="020F0502020204030204" pitchFamily="34" charset="0"/>
              </a:rPr>
              <a:t>) של מערכת ההפעלה לצורך בקשת הרשאות (מצלמה), ניהול תהליכים, וטיפול במחזור החיים של האפליקציה.</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r" rtl="1">
              <a:lnSpc>
                <a:spcPct val="115000"/>
              </a:lnSpc>
              <a:spcAft>
                <a:spcPts val="800"/>
              </a:spcAft>
              <a:buNone/>
            </a:pPr>
            <a:r>
              <a:rPr lang="he-IL" sz="1100" kern="100" dirty="0">
                <a:effectLst/>
                <a:latin typeface="Calibri" panose="020F0502020204030204" pitchFamily="34" charset="0"/>
                <a:ea typeface="Calibri" panose="020F0502020204030204" pitchFamily="34" charset="0"/>
                <a:cs typeface="Calibri" panose="020F0502020204030204" pitchFamily="34" charset="0"/>
              </a:rPr>
              <a:t>3. </a:t>
            </a:r>
            <a:r>
              <a:rPr lang="he-IL" sz="1100" b="1" kern="100" dirty="0">
                <a:effectLst/>
                <a:latin typeface="Calibri" panose="020F0502020204030204" pitchFamily="34" charset="0"/>
                <a:ea typeface="Calibri" panose="020F0502020204030204" pitchFamily="34" charset="0"/>
                <a:cs typeface="Calibri" panose="020F0502020204030204" pitchFamily="34" charset="0"/>
              </a:rPr>
              <a:t>ממשק למסך המגע:</a:t>
            </a:r>
            <a:r>
              <a:rPr lang="he-IL" sz="1100" kern="100" dirty="0">
                <a:effectLst/>
                <a:latin typeface="Calibri" panose="020F0502020204030204" pitchFamily="34" charset="0"/>
                <a:ea typeface="Calibri" panose="020F0502020204030204" pitchFamily="34" charset="0"/>
                <a:cs typeface="Calibri" panose="020F0502020204030204" pitchFamily="34" charset="0"/>
              </a:rPr>
              <a:t> כל האינטראקציות של המשתמש, כולל לחיצה על כפתורים, גלילה בגלריה, וניווט במשחק המבוך, יתבצעו דרך ממשק המגע של המכשיר.</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r" rtl="1">
              <a:lnSpc>
                <a:spcPct val="115000"/>
              </a:lnSpc>
              <a:spcAft>
                <a:spcPts val="800"/>
              </a:spcAft>
            </a:pPr>
            <a:r>
              <a:rPr lang="he-IL" sz="1100" kern="100" dirty="0">
                <a:effectLst/>
                <a:latin typeface="Calibri" panose="020F0502020204030204" pitchFamily="34" charset="0"/>
                <a:ea typeface="Calibri" panose="020F0502020204030204" pitchFamily="34" charset="0"/>
                <a:cs typeface="Calibri" panose="020F0502020204030204" pitchFamily="34" charset="0"/>
              </a:rPr>
              <a:t>4. </a:t>
            </a:r>
            <a:r>
              <a:rPr lang="he-IL" sz="1100" b="1" kern="100" dirty="0">
                <a:effectLst/>
                <a:latin typeface="Calibri" panose="020F0502020204030204" pitchFamily="34" charset="0"/>
                <a:ea typeface="Calibri" panose="020F0502020204030204" pitchFamily="34" charset="0"/>
                <a:cs typeface="Calibri" panose="020F0502020204030204" pitchFamily="34" charset="0"/>
              </a:rPr>
              <a:t>ממשק לרמקול המכשיר:</a:t>
            </a:r>
            <a:r>
              <a:rPr lang="he-IL" sz="1100" kern="100" dirty="0">
                <a:effectLst/>
                <a:latin typeface="Calibri" panose="020F0502020204030204" pitchFamily="34" charset="0"/>
                <a:ea typeface="Calibri" panose="020F0502020204030204" pitchFamily="34" charset="0"/>
                <a:cs typeface="Calibri" panose="020F0502020204030204" pitchFamily="34" charset="0"/>
              </a:rPr>
              <a:t> האפליקציה תשתמש ברמקול המכשיר להשמעת כל רכיבי האודיו: אפקטים קוליים של מים, קריינות קולית וצלילים במשחק.</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2" name="Google Shape;6025;p61">
            <a:extLst>
              <a:ext uri="{FF2B5EF4-FFF2-40B4-BE49-F238E27FC236}">
                <a16:creationId xmlns:a16="http://schemas.microsoft.com/office/drawing/2014/main" id="{3A271DAB-F3C3-D887-20C4-27D40688967C}"/>
              </a:ext>
            </a:extLst>
          </p:cNvPr>
          <p:cNvGrpSpPr/>
          <p:nvPr/>
        </p:nvGrpSpPr>
        <p:grpSpPr>
          <a:xfrm>
            <a:off x="58872" y="111318"/>
            <a:ext cx="680599" cy="604299"/>
            <a:chOff x="2508373" y="2779889"/>
            <a:chExt cx="337523" cy="337680"/>
          </a:xfrm>
        </p:grpSpPr>
        <p:sp>
          <p:nvSpPr>
            <p:cNvPr id="3" name="Google Shape;6026;p61">
              <a:extLst>
                <a:ext uri="{FF2B5EF4-FFF2-40B4-BE49-F238E27FC236}">
                  <a16:creationId xmlns:a16="http://schemas.microsoft.com/office/drawing/2014/main" id="{8DBCE6D6-2248-06D5-15A3-76FE49818519}"/>
                </a:ext>
              </a:extLst>
            </p:cNvPr>
            <p:cNvSpPr/>
            <p:nvPr/>
          </p:nvSpPr>
          <p:spPr>
            <a:xfrm>
              <a:off x="2508373" y="2779889"/>
              <a:ext cx="256971" cy="256971"/>
            </a:xfrm>
            <a:custGeom>
              <a:avLst/>
              <a:gdLst/>
              <a:ahLst/>
              <a:cxnLst/>
              <a:rect l="l" t="t" r="r" b="b"/>
              <a:pathLst>
                <a:path w="9781" h="9781" extrusionOk="0">
                  <a:moveTo>
                    <a:pt x="4585" y="0"/>
                  </a:moveTo>
                  <a:cubicBezTo>
                    <a:pt x="4377" y="0"/>
                    <a:pt x="4190" y="153"/>
                    <a:pt x="4155" y="354"/>
                  </a:cubicBezTo>
                  <a:lnTo>
                    <a:pt x="3933" y="1464"/>
                  </a:lnTo>
                  <a:cubicBezTo>
                    <a:pt x="3656" y="1540"/>
                    <a:pt x="3392" y="1651"/>
                    <a:pt x="3149" y="1790"/>
                  </a:cubicBezTo>
                  <a:lnTo>
                    <a:pt x="2213" y="1165"/>
                  </a:lnTo>
                  <a:cubicBezTo>
                    <a:pt x="2138" y="1116"/>
                    <a:pt x="2053" y="1092"/>
                    <a:pt x="1969" y="1092"/>
                  </a:cubicBezTo>
                  <a:cubicBezTo>
                    <a:pt x="1852" y="1092"/>
                    <a:pt x="1736" y="1139"/>
                    <a:pt x="1651" y="1228"/>
                  </a:cubicBezTo>
                  <a:lnTo>
                    <a:pt x="1221" y="1658"/>
                  </a:lnTo>
                  <a:cubicBezTo>
                    <a:pt x="1068" y="1803"/>
                    <a:pt x="1048" y="2039"/>
                    <a:pt x="1166" y="2220"/>
                  </a:cubicBezTo>
                  <a:lnTo>
                    <a:pt x="1790" y="3156"/>
                  </a:lnTo>
                  <a:cubicBezTo>
                    <a:pt x="1651" y="3399"/>
                    <a:pt x="1547" y="3662"/>
                    <a:pt x="1471" y="3940"/>
                  </a:cubicBezTo>
                  <a:lnTo>
                    <a:pt x="361" y="4162"/>
                  </a:lnTo>
                  <a:cubicBezTo>
                    <a:pt x="153" y="4196"/>
                    <a:pt x="7" y="4384"/>
                    <a:pt x="0" y="4592"/>
                  </a:cubicBezTo>
                  <a:lnTo>
                    <a:pt x="0" y="5202"/>
                  </a:lnTo>
                  <a:cubicBezTo>
                    <a:pt x="7" y="5410"/>
                    <a:pt x="153" y="5591"/>
                    <a:pt x="361" y="5632"/>
                  </a:cubicBezTo>
                  <a:lnTo>
                    <a:pt x="1471" y="5854"/>
                  </a:lnTo>
                  <a:cubicBezTo>
                    <a:pt x="1547" y="6125"/>
                    <a:pt x="1651" y="6388"/>
                    <a:pt x="1790" y="6638"/>
                  </a:cubicBezTo>
                  <a:lnTo>
                    <a:pt x="1166" y="7574"/>
                  </a:lnTo>
                  <a:cubicBezTo>
                    <a:pt x="1048" y="7748"/>
                    <a:pt x="1068" y="7984"/>
                    <a:pt x="1221" y="8136"/>
                  </a:cubicBezTo>
                  <a:lnTo>
                    <a:pt x="1651" y="8566"/>
                  </a:lnTo>
                  <a:cubicBezTo>
                    <a:pt x="1735" y="8650"/>
                    <a:pt x="1848" y="8692"/>
                    <a:pt x="1964" y="8692"/>
                  </a:cubicBezTo>
                  <a:cubicBezTo>
                    <a:pt x="2049" y="8692"/>
                    <a:pt x="2136" y="8669"/>
                    <a:pt x="2213" y="8622"/>
                  </a:cubicBezTo>
                  <a:lnTo>
                    <a:pt x="3156" y="7990"/>
                  </a:lnTo>
                  <a:cubicBezTo>
                    <a:pt x="3399" y="8129"/>
                    <a:pt x="3663" y="8233"/>
                    <a:pt x="3933" y="8310"/>
                  </a:cubicBezTo>
                  <a:lnTo>
                    <a:pt x="4155" y="9419"/>
                  </a:lnTo>
                  <a:cubicBezTo>
                    <a:pt x="4197" y="9627"/>
                    <a:pt x="4377" y="9773"/>
                    <a:pt x="4592" y="9780"/>
                  </a:cubicBezTo>
                  <a:lnTo>
                    <a:pt x="5195" y="9780"/>
                  </a:lnTo>
                  <a:cubicBezTo>
                    <a:pt x="5404" y="9773"/>
                    <a:pt x="5591" y="9627"/>
                    <a:pt x="5632" y="9419"/>
                  </a:cubicBezTo>
                  <a:lnTo>
                    <a:pt x="5854" y="8310"/>
                  </a:lnTo>
                  <a:cubicBezTo>
                    <a:pt x="6125" y="8233"/>
                    <a:pt x="6389" y="8129"/>
                    <a:pt x="6631" y="7990"/>
                  </a:cubicBezTo>
                  <a:lnTo>
                    <a:pt x="7568" y="8615"/>
                  </a:lnTo>
                  <a:cubicBezTo>
                    <a:pt x="7644" y="8664"/>
                    <a:pt x="7730" y="8688"/>
                    <a:pt x="7814" y="8688"/>
                  </a:cubicBezTo>
                  <a:cubicBezTo>
                    <a:pt x="7931" y="8688"/>
                    <a:pt x="8045" y="8643"/>
                    <a:pt x="8129" y="8559"/>
                  </a:cubicBezTo>
                  <a:lnTo>
                    <a:pt x="8560" y="8129"/>
                  </a:lnTo>
                  <a:cubicBezTo>
                    <a:pt x="8712" y="7984"/>
                    <a:pt x="8733" y="7748"/>
                    <a:pt x="8615" y="7567"/>
                  </a:cubicBezTo>
                  <a:lnTo>
                    <a:pt x="7991" y="6631"/>
                  </a:lnTo>
                  <a:cubicBezTo>
                    <a:pt x="8129" y="6381"/>
                    <a:pt x="8234" y="6118"/>
                    <a:pt x="8310" y="5847"/>
                  </a:cubicBezTo>
                  <a:lnTo>
                    <a:pt x="9420" y="5625"/>
                  </a:lnTo>
                  <a:cubicBezTo>
                    <a:pt x="9628" y="5584"/>
                    <a:pt x="9773" y="5403"/>
                    <a:pt x="9780" y="5195"/>
                  </a:cubicBezTo>
                  <a:lnTo>
                    <a:pt x="9780" y="4585"/>
                  </a:lnTo>
                  <a:cubicBezTo>
                    <a:pt x="9780" y="4377"/>
                    <a:pt x="9628" y="4189"/>
                    <a:pt x="9420" y="4148"/>
                  </a:cubicBezTo>
                  <a:lnTo>
                    <a:pt x="8310" y="3926"/>
                  </a:lnTo>
                  <a:cubicBezTo>
                    <a:pt x="8234" y="3655"/>
                    <a:pt x="8129" y="3392"/>
                    <a:pt x="7991" y="3149"/>
                  </a:cubicBezTo>
                  <a:lnTo>
                    <a:pt x="8615" y="2206"/>
                  </a:lnTo>
                  <a:cubicBezTo>
                    <a:pt x="8733" y="2032"/>
                    <a:pt x="8712" y="1796"/>
                    <a:pt x="8560" y="1644"/>
                  </a:cubicBezTo>
                  <a:lnTo>
                    <a:pt x="8129" y="1221"/>
                  </a:lnTo>
                  <a:cubicBezTo>
                    <a:pt x="8046" y="1134"/>
                    <a:pt x="7934" y="1090"/>
                    <a:pt x="7821" y="1090"/>
                  </a:cubicBezTo>
                  <a:cubicBezTo>
                    <a:pt x="7735" y="1090"/>
                    <a:pt x="7649" y="1115"/>
                    <a:pt x="7575" y="1165"/>
                  </a:cubicBezTo>
                  <a:lnTo>
                    <a:pt x="6631" y="1790"/>
                  </a:lnTo>
                  <a:cubicBezTo>
                    <a:pt x="6389" y="1651"/>
                    <a:pt x="6125" y="1540"/>
                    <a:pt x="5854" y="1464"/>
                  </a:cubicBezTo>
                  <a:lnTo>
                    <a:pt x="5626" y="354"/>
                  </a:lnTo>
                  <a:cubicBezTo>
                    <a:pt x="5584" y="153"/>
                    <a:pt x="5404" y="0"/>
                    <a:pt x="519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27;p61">
              <a:extLst>
                <a:ext uri="{FF2B5EF4-FFF2-40B4-BE49-F238E27FC236}">
                  <a16:creationId xmlns:a16="http://schemas.microsoft.com/office/drawing/2014/main" id="{0F054ED3-F4A8-75A8-2B63-37172BCB8D86}"/>
                </a:ext>
              </a:extLst>
            </p:cNvPr>
            <p:cNvSpPr/>
            <p:nvPr/>
          </p:nvSpPr>
          <p:spPr>
            <a:xfrm>
              <a:off x="2561391" y="2852034"/>
              <a:ext cx="131783" cy="112814"/>
            </a:xfrm>
            <a:custGeom>
              <a:avLst/>
              <a:gdLst/>
              <a:ahLst/>
              <a:cxnLst/>
              <a:rect l="l" t="t" r="r" b="b"/>
              <a:pathLst>
                <a:path w="5016" h="4294" extrusionOk="0">
                  <a:moveTo>
                    <a:pt x="2872" y="1"/>
                  </a:moveTo>
                  <a:cubicBezTo>
                    <a:pt x="958" y="1"/>
                    <a:pt x="1" y="2310"/>
                    <a:pt x="1353" y="3663"/>
                  </a:cubicBezTo>
                  <a:cubicBezTo>
                    <a:pt x="1791" y="4098"/>
                    <a:pt x="2328" y="4293"/>
                    <a:pt x="2855" y="4293"/>
                  </a:cubicBezTo>
                  <a:cubicBezTo>
                    <a:pt x="3958" y="4293"/>
                    <a:pt x="5016" y="3439"/>
                    <a:pt x="5016" y="2144"/>
                  </a:cubicBezTo>
                  <a:cubicBezTo>
                    <a:pt x="5016" y="958"/>
                    <a:pt x="4058" y="1"/>
                    <a:pt x="2872" y="1"/>
                  </a:cubicBezTo>
                  <a:close/>
                </a:path>
              </a:pathLst>
            </a:custGeom>
            <a:solidFill>
              <a:srgbClr val="DEE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28;p61">
              <a:extLst>
                <a:ext uri="{FF2B5EF4-FFF2-40B4-BE49-F238E27FC236}">
                  <a16:creationId xmlns:a16="http://schemas.microsoft.com/office/drawing/2014/main" id="{36FB1EB5-BCF5-22DB-0855-9C0C7B87B5C6}"/>
                </a:ext>
              </a:extLst>
            </p:cNvPr>
            <p:cNvSpPr/>
            <p:nvPr/>
          </p:nvSpPr>
          <p:spPr>
            <a:xfrm>
              <a:off x="2599302" y="2880277"/>
              <a:ext cx="65629" cy="56223"/>
            </a:xfrm>
            <a:custGeom>
              <a:avLst/>
              <a:gdLst/>
              <a:ahLst/>
              <a:cxnLst/>
              <a:rect l="l" t="t" r="r" b="b"/>
              <a:pathLst>
                <a:path w="2498" h="2140" extrusionOk="0">
                  <a:moveTo>
                    <a:pt x="1429" y="1"/>
                  </a:moveTo>
                  <a:cubicBezTo>
                    <a:pt x="479" y="1"/>
                    <a:pt x="0" y="1152"/>
                    <a:pt x="673" y="1825"/>
                  </a:cubicBezTo>
                  <a:cubicBezTo>
                    <a:pt x="891" y="2042"/>
                    <a:pt x="1158" y="2140"/>
                    <a:pt x="1420" y="2140"/>
                  </a:cubicBezTo>
                  <a:cubicBezTo>
                    <a:pt x="1970" y="2140"/>
                    <a:pt x="2497" y="1712"/>
                    <a:pt x="2497" y="1069"/>
                  </a:cubicBezTo>
                  <a:cubicBezTo>
                    <a:pt x="2497" y="479"/>
                    <a:pt x="2019" y="1"/>
                    <a:pt x="142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29;p61">
              <a:extLst>
                <a:ext uri="{FF2B5EF4-FFF2-40B4-BE49-F238E27FC236}">
                  <a16:creationId xmlns:a16="http://schemas.microsoft.com/office/drawing/2014/main" id="{321D8501-5B5E-66F6-86BF-89B70A86536D}"/>
                </a:ext>
              </a:extLst>
            </p:cNvPr>
            <p:cNvSpPr/>
            <p:nvPr/>
          </p:nvSpPr>
          <p:spPr>
            <a:xfrm>
              <a:off x="2677121" y="2948611"/>
              <a:ext cx="168775" cy="168958"/>
            </a:xfrm>
            <a:custGeom>
              <a:avLst/>
              <a:gdLst/>
              <a:ahLst/>
              <a:cxnLst/>
              <a:rect l="l" t="t" r="r" b="b"/>
              <a:pathLst>
                <a:path w="6424" h="6431" extrusionOk="0">
                  <a:moveTo>
                    <a:pt x="3017" y="1"/>
                  </a:moveTo>
                  <a:cubicBezTo>
                    <a:pt x="2879" y="1"/>
                    <a:pt x="2754" y="98"/>
                    <a:pt x="2733" y="237"/>
                  </a:cubicBezTo>
                  <a:lnTo>
                    <a:pt x="2587" y="965"/>
                  </a:lnTo>
                  <a:cubicBezTo>
                    <a:pt x="2407" y="1014"/>
                    <a:pt x="2234" y="1090"/>
                    <a:pt x="2067" y="1180"/>
                  </a:cubicBezTo>
                  <a:lnTo>
                    <a:pt x="1450" y="764"/>
                  </a:lnTo>
                  <a:cubicBezTo>
                    <a:pt x="1404" y="733"/>
                    <a:pt x="1350" y="718"/>
                    <a:pt x="1296" y="718"/>
                  </a:cubicBezTo>
                  <a:cubicBezTo>
                    <a:pt x="1218" y="718"/>
                    <a:pt x="1139" y="748"/>
                    <a:pt x="1082" y="805"/>
                  </a:cubicBezTo>
                  <a:lnTo>
                    <a:pt x="805" y="1083"/>
                  </a:lnTo>
                  <a:cubicBezTo>
                    <a:pt x="701" y="1180"/>
                    <a:pt x="687" y="1340"/>
                    <a:pt x="763" y="1451"/>
                  </a:cubicBezTo>
                  <a:lnTo>
                    <a:pt x="1179" y="2068"/>
                  </a:lnTo>
                  <a:cubicBezTo>
                    <a:pt x="1089" y="2234"/>
                    <a:pt x="1013" y="2408"/>
                    <a:pt x="964" y="2588"/>
                  </a:cubicBezTo>
                  <a:lnTo>
                    <a:pt x="236" y="2734"/>
                  </a:lnTo>
                  <a:cubicBezTo>
                    <a:pt x="97" y="2761"/>
                    <a:pt x="0" y="2879"/>
                    <a:pt x="0" y="3018"/>
                  </a:cubicBezTo>
                  <a:lnTo>
                    <a:pt x="0" y="3413"/>
                  </a:lnTo>
                  <a:cubicBezTo>
                    <a:pt x="0" y="3552"/>
                    <a:pt x="97" y="3670"/>
                    <a:pt x="236" y="3698"/>
                  </a:cubicBezTo>
                  <a:lnTo>
                    <a:pt x="964" y="3844"/>
                  </a:lnTo>
                  <a:cubicBezTo>
                    <a:pt x="1013" y="4024"/>
                    <a:pt x="1089" y="4197"/>
                    <a:pt x="1179" y="4364"/>
                  </a:cubicBezTo>
                  <a:lnTo>
                    <a:pt x="763" y="4981"/>
                  </a:lnTo>
                  <a:cubicBezTo>
                    <a:pt x="687" y="5092"/>
                    <a:pt x="701" y="5252"/>
                    <a:pt x="805" y="5349"/>
                  </a:cubicBezTo>
                  <a:lnTo>
                    <a:pt x="1082" y="5626"/>
                  </a:lnTo>
                  <a:cubicBezTo>
                    <a:pt x="1139" y="5683"/>
                    <a:pt x="1218" y="5714"/>
                    <a:pt x="1296" y="5714"/>
                  </a:cubicBezTo>
                  <a:cubicBezTo>
                    <a:pt x="1350" y="5714"/>
                    <a:pt x="1404" y="5699"/>
                    <a:pt x="1450" y="5668"/>
                  </a:cubicBezTo>
                  <a:lnTo>
                    <a:pt x="2067" y="5252"/>
                  </a:lnTo>
                  <a:cubicBezTo>
                    <a:pt x="2234" y="5342"/>
                    <a:pt x="2407" y="5418"/>
                    <a:pt x="2587" y="5467"/>
                  </a:cubicBezTo>
                  <a:lnTo>
                    <a:pt x="2733" y="6195"/>
                  </a:lnTo>
                  <a:cubicBezTo>
                    <a:pt x="2754" y="6334"/>
                    <a:pt x="2879" y="6431"/>
                    <a:pt x="3017" y="6431"/>
                  </a:cubicBezTo>
                  <a:lnTo>
                    <a:pt x="3413" y="6431"/>
                  </a:lnTo>
                  <a:cubicBezTo>
                    <a:pt x="3552" y="6431"/>
                    <a:pt x="3669" y="6334"/>
                    <a:pt x="3697" y="6195"/>
                  </a:cubicBezTo>
                  <a:lnTo>
                    <a:pt x="3843" y="5467"/>
                  </a:lnTo>
                  <a:cubicBezTo>
                    <a:pt x="4023" y="5418"/>
                    <a:pt x="4197" y="5342"/>
                    <a:pt x="4356" y="5252"/>
                  </a:cubicBezTo>
                  <a:lnTo>
                    <a:pt x="4980" y="5668"/>
                  </a:lnTo>
                  <a:cubicBezTo>
                    <a:pt x="5027" y="5697"/>
                    <a:pt x="5080" y="5711"/>
                    <a:pt x="5134" y="5711"/>
                  </a:cubicBezTo>
                  <a:cubicBezTo>
                    <a:pt x="5209" y="5711"/>
                    <a:pt x="5284" y="5683"/>
                    <a:pt x="5341" y="5626"/>
                  </a:cubicBezTo>
                  <a:lnTo>
                    <a:pt x="5625" y="5342"/>
                  </a:lnTo>
                  <a:cubicBezTo>
                    <a:pt x="5723" y="5245"/>
                    <a:pt x="5736" y="5092"/>
                    <a:pt x="5660" y="4974"/>
                  </a:cubicBezTo>
                  <a:lnTo>
                    <a:pt x="5251" y="4357"/>
                  </a:lnTo>
                  <a:cubicBezTo>
                    <a:pt x="5341" y="4190"/>
                    <a:pt x="5410" y="4024"/>
                    <a:pt x="5466" y="3844"/>
                  </a:cubicBezTo>
                  <a:lnTo>
                    <a:pt x="6194" y="3698"/>
                  </a:lnTo>
                  <a:cubicBezTo>
                    <a:pt x="6326" y="3670"/>
                    <a:pt x="6423" y="3552"/>
                    <a:pt x="6423" y="3413"/>
                  </a:cubicBezTo>
                  <a:lnTo>
                    <a:pt x="6423" y="3018"/>
                  </a:lnTo>
                  <a:cubicBezTo>
                    <a:pt x="6423" y="2879"/>
                    <a:pt x="6333" y="2761"/>
                    <a:pt x="6194" y="2734"/>
                  </a:cubicBezTo>
                  <a:lnTo>
                    <a:pt x="5466" y="2588"/>
                  </a:lnTo>
                  <a:cubicBezTo>
                    <a:pt x="5417" y="2408"/>
                    <a:pt x="5348" y="2234"/>
                    <a:pt x="5251" y="2068"/>
                  </a:cubicBezTo>
                  <a:lnTo>
                    <a:pt x="5667" y="1451"/>
                  </a:lnTo>
                  <a:cubicBezTo>
                    <a:pt x="5743" y="1340"/>
                    <a:pt x="5729" y="1180"/>
                    <a:pt x="5632" y="1083"/>
                  </a:cubicBezTo>
                  <a:lnTo>
                    <a:pt x="5348" y="805"/>
                  </a:lnTo>
                  <a:cubicBezTo>
                    <a:pt x="5291" y="748"/>
                    <a:pt x="5214" y="718"/>
                    <a:pt x="5137" y="718"/>
                  </a:cubicBezTo>
                  <a:cubicBezTo>
                    <a:pt x="5083" y="718"/>
                    <a:pt x="5029" y="733"/>
                    <a:pt x="4980" y="764"/>
                  </a:cubicBezTo>
                  <a:lnTo>
                    <a:pt x="4363" y="1180"/>
                  </a:lnTo>
                  <a:cubicBezTo>
                    <a:pt x="4197" y="1090"/>
                    <a:pt x="4030" y="1014"/>
                    <a:pt x="3850" y="965"/>
                  </a:cubicBezTo>
                  <a:lnTo>
                    <a:pt x="3704" y="237"/>
                  </a:lnTo>
                  <a:cubicBezTo>
                    <a:pt x="3676" y="98"/>
                    <a:pt x="3558" y="1"/>
                    <a:pt x="34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30;p61">
              <a:extLst>
                <a:ext uri="{FF2B5EF4-FFF2-40B4-BE49-F238E27FC236}">
                  <a16:creationId xmlns:a16="http://schemas.microsoft.com/office/drawing/2014/main" id="{4FEDB71A-0461-E751-67E0-591153EC6E70}"/>
                </a:ext>
              </a:extLst>
            </p:cNvPr>
            <p:cNvSpPr/>
            <p:nvPr/>
          </p:nvSpPr>
          <p:spPr>
            <a:xfrm>
              <a:off x="2705180" y="2990910"/>
              <a:ext cx="98601" cy="84466"/>
            </a:xfrm>
            <a:custGeom>
              <a:avLst/>
              <a:gdLst/>
              <a:ahLst/>
              <a:cxnLst/>
              <a:rect l="l" t="t" r="r" b="b"/>
              <a:pathLst>
                <a:path w="3753" h="3215" extrusionOk="0">
                  <a:moveTo>
                    <a:pt x="2144" y="0"/>
                  </a:moveTo>
                  <a:cubicBezTo>
                    <a:pt x="715" y="0"/>
                    <a:pt x="0" y="1727"/>
                    <a:pt x="1013" y="2740"/>
                  </a:cubicBezTo>
                  <a:cubicBezTo>
                    <a:pt x="1341" y="3068"/>
                    <a:pt x="1743" y="3215"/>
                    <a:pt x="2138" y="3215"/>
                  </a:cubicBezTo>
                  <a:cubicBezTo>
                    <a:pt x="2963" y="3215"/>
                    <a:pt x="3753" y="2573"/>
                    <a:pt x="3753" y="1602"/>
                  </a:cubicBezTo>
                  <a:cubicBezTo>
                    <a:pt x="3753" y="721"/>
                    <a:pt x="3031" y="0"/>
                    <a:pt x="2144" y="0"/>
                  </a:cubicBezTo>
                  <a:close/>
                </a:path>
              </a:pathLst>
            </a:custGeom>
            <a:solidFill>
              <a:srgbClr val="BAC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31;p61">
              <a:extLst>
                <a:ext uri="{FF2B5EF4-FFF2-40B4-BE49-F238E27FC236}">
                  <a16:creationId xmlns:a16="http://schemas.microsoft.com/office/drawing/2014/main" id="{78AEF62A-E97A-AF25-2E1D-DD962993F49F}"/>
                </a:ext>
              </a:extLst>
            </p:cNvPr>
            <p:cNvSpPr/>
            <p:nvPr/>
          </p:nvSpPr>
          <p:spPr>
            <a:xfrm>
              <a:off x="2727774" y="3007856"/>
              <a:ext cx="59061" cy="50601"/>
            </a:xfrm>
            <a:custGeom>
              <a:avLst/>
              <a:gdLst/>
              <a:ahLst/>
              <a:cxnLst/>
              <a:rect l="l" t="t" r="r" b="b"/>
              <a:pathLst>
                <a:path w="2248" h="1926" extrusionOk="0">
                  <a:moveTo>
                    <a:pt x="1284" y="0"/>
                  </a:moveTo>
                  <a:cubicBezTo>
                    <a:pt x="430" y="0"/>
                    <a:pt x="0" y="1034"/>
                    <a:pt x="604" y="1644"/>
                  </a:cubicBezTo>
                  <a:cubicBezTo>
                    <a:pt x="801" y="1839"/>
                    <a:pt x="1041" y="1926"/>
                    <a:pt x="1277" y="1926"/>
                  </a:cubicBezTo>
                  <a:cubicBezTo>
                    <a:pt x="1773" y="1926"/>
                    <a:pt x="2248" y="1540"/>
                    <a:pt x="2248" y="957"/>
                  </a:cubicBezTo>
                  <a:cubicBezTo>
                    <a:pt x="2248" y="430"/>
                    <a:pt x="1818" y="0"/>
                    <a:pt x="12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1630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3">
          <a:extLst>
            <a:ext uri="{FF2B5EF4-FFF2-40B4-BE49-F238E27FC236}">
              <a16:creationId xmlns:a16="http://schemas.microsoft.com/office/drawing/2014/main" id="{4CAAFD5D-B4F5-C866-D88B-F1E70939B1A7}"/>
            </a:ext>
          </a:extLst>
        </p:cNvPr>
        <p:cNvGrpSpPr/>
        <p:nvPr/>
      </p:nvGrpSpPr>
      <p:grpSpPr>
        <a:xfrm>
          <a:off x="0" y="0"/>
          <a:ext cx="0" cy="0"/>
          <a:chOff x="0" y="0"/>
          <a:chExt cx="0" cy="0"/>
        </a:xfrm>
      </p:grpSpPr>
      <p:sp>
        <p:nvSpPr>
          <p:cNvPr id="755" name="Google Shape;755;p28">
            <a:extLst>
              <a:ext uri="{FF2B5EF4-FFF2-40B4-BE49-F238E27FC236}">
                <a16:creationId xmlns:a16="http://schemas.microsoft.com/office/drawing/2014/main" id="{91338F26-4F3D-874F-ED24-72E21A017E6A}"/>
              </a:ext>
            </a:extLst>
          </p:cNvPr>
          <p:cNvSpPr txBox="1">
            <a:spLocks noGrp="1"/>
          </p:cNvSpPr>
          <p:nvPr>
            <p:ph type="ctrTitle"/>
          </p:nvPr>
        </p:nvSpPr>
        <p:spPr>
          <a:xfrm>
            <a:off x="1235380" y="102158"/>
            <a:ext cx="7180034" cy="7170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sz="4000" dirty="0">
                <a:latin typeface="Calibri" panose="020F0502020204030204" pitchFamily="34" charset="0"/>
                <a:ea typeface="Calibri" panose="020F0502020204030204" pitchFamily="34" charset="0"/>
                <a:cs typeface="Calibri" panose="020F0502020204030204" pitchFamily="34" charset="0"/>
              </a:rPr>
              <a:t>ארכיטקטורת המערכת</a:t>
            </a:r>
            <a:endParaRPr sz="40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תמונה 10">
            <a:extLst>
              <a:ext uri="{FF2B5EF4-FFF2-40B4-BE49-F238E27FC236}">
                <a16:creationId xmlns:a16="http://schemas.microsoft.com/office/drawing/2014/main" id="{8AC94B67-F639-8010-70DC-9AB90499239A}"/>
              </a:ext>
            </a:extLst>
          </p:cNvPr>
          <p:cNvPicPr>
            <a:picLocks noChangeAspect="1"/>
          </p:cNvPicPr>
          <p:nvPr/>
        </p:nvPicPr>
        <p:blipFill>
          <a:blip r:embed="rId3"/>
          <a:stretch>
            <a:fillRect/>
          </a:stretch>
        </p:blipFill>
        <p:spPr>
          <a:xfrm>
            <a:off x="1437097" y="819243"/>
            <a:ext cx="6978317" cy="4222097"/>
          </a:xfrm>
          <a:prstGeom prst="rect">
            <a:avLst/>
          </a:prstGeom>
        </p:spPr>
      </p:pic>
    </p:spTree>
    <p:extLst>
      <p:ext uri="{BB962C8B-B14F-4D97-AF65-F5344CB8AC3E}">
        <p14:creationId xmlns:p14="http://schemas.microsoft.com/office/powerpoint/2010/main" val="2910864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3">
          <a:extLst>
            <a:ext uri="{FF2B5EF4-FFF2-40B4-BE49-F238E27FC236}">
              <a16:creationId xmlns:a16="http://schemas.microsoft.com/office/drawing/2014/main" id="{366E36B1-598F-09E0-045A-1CE9BCA94780}"/>
            </a:ext>
          </a:extLst>
        </p:cNvPr>
        <p:cNvGrpSpPr/>
        <p:nvPr/>
      </p:nvGrpSpPr>
      <p:grpSpPr>
        <a:xfrm>
          <a:off x="0" y="0"/>
          <a:ext cx="0" cy="0"/>
          <a:chOff x="0" y="0"/>
          <a:chExt cx="0" cy="0"/>
        </a:xfrm>
      </p:grpSpPr>
      <p:sp>
        <p:nvSpPr>
          <p:cNvPr id="755" name="Google Shape;755;p28">
            <a:extLst>
              <a:ext uri="{FF2B5EF4-FFF2-40B4-BE49-F238E27FC236}">
                <a16:creationId xmlns:a16="http://schemas.microsoft.com/office/drawing/2014/main" id="{933F6F72-FD29-0182-B40F-EA9B5391900C}"/>
              </a:ext>
            </a:extLst>
          </p:cNvPr>
          <p:cNvSpPr txBox="1">
            <a:spLocks noGrp="1"/>
          </p:cNvSpPr>
          <p:nvPr>
            <p:ph type="ctrTitle"/>
          </p:nvPr>
        </p:nvSpPr>
        <p:spPr>
          <a:xfrm>
            <a:off x="1402357" y="193851"/>
            <a:ext cx="7180034" cy="9189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dirty="0" err="1">
                <a:latin typeface="Calibri" panose="020F0502020204030204" pitchFamily="34" charset="0"/>
                <a:ea typeface="Calibri" panose="020F0502020204030204" pitchFamily="34" charset="0"/>
                <a:cs typeface="Calibri" panose="020F0502020204030204" pitchFamily="34" charset="0"/>
              </a:rPr>
              <a:t>פ'יצרים</a:t>
            </a:r>
            <a:r>
              <a:rPr lang="he-IL" dirty="0">
                <a:latin typeface="Calibri" panose="020F0502020204030204" pitchFamily="34" charset="0"/>
                <a:ea typeface="Calibri" panose="020F0502020204030204" pitchFamily="34" charset="0"/>
                <a:cs typeface="Calibri" panose="020F0502020204030204" pitchFamily="34" charset="0"/>
              </a:rPr>
              <a:t> מעניינים במערכת</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756" name="Google Shape;756;p28">
            <a:extLst>
              <a:ext uri="{FF2B5EF4-FFF2-40B4-BE49-F238E27FC236}">
                <a16:creationId xmlns:a16="http://schemas.microsoft.com/office/drawing/2014/main" id="{AE9DD645-C878-A536-BD80-48AAC06AA04C}"/>
              </a:ext>
            </a:extLst>
          </p:cNvPr>
          <p:cNvSpPr txBox="1">
            <a:spLocks noGrp="1"/>
          </p:cNvSpPr>
          <p:nvPr>
            <p:ph type="subTitle" idx="1"/>
          </p:nvPr>
        </p:nvSpPr>
        <p:spPr>
          <a:xfrm>
            <a:off x="1402357" y="958765"/>
            <a:ext cx="7336133" cy="3558055"/>
          </a:xfrm>
          <a:prstGeom prst="rect">
            <a:avLst/>
          </a:prstGeom>
        </p:spPr>
        <p:txBody>
          <a:bodyPr spcFirstLastPara="1" wrap="square" lIns="91425" tIns="91425" rIns="91425" bIns="91425" anchor="t" anchorCtr="0">
            <a:noAutofit/>
          </a:bodyPr>
          <a:lstStyle/>
          <a:p>
            <a:pPr algn="r" rtl="1">
              <a:buNone/>
            </a:pPr>
            <a:r>
              <a:rPr lang="he-IL" sz="2000" dirty="0"/>
              <a:t>✨ </a:t>
            </a:r>
            <a:r>
              <a:rPr lang="he-IL" sz="1800" b="1" dirty="0">
                <a:latin typeface="Calibri" panose="020F0502020204030204" pitchFamily="34" charset="0"/>
                <a:ea typeface="Calibri" panose="020F0502020204030204" pitchFamily="34" charset="0"/>
                <a:cs typeface="Calibri" panose="020F0502020204030204" pitchFamily="34" charset="0"/>
              </a:rPr>
              <a:t>חוויית </a:t>
            </a:r>
            <a:r>
              <a:rPr lang="en-US" sz="1800" b="1" dirty="0">
                <a:latin typeface="Calibri" panose="020F0502020204030204" pitchFamily="34" charset="0"/>
                <a:ea typeface="Calibri" panose="020F0502020204030204" pitchFamily="34" charset="0"/>
                <a:cs typeface="Calibri" panose="020F0502020204030204" pitchFamily="34" charset="0"/>
              </a:rPr>
              <a:t>AR </a:t>
            </a:r>
            <a:r>
              <a:rPr lang="he-IL" sz="1800" b="1" dirty="0">
                <a:latin typeface="Calibri" panose="020F0502020204030204" pitchFamily="34" charset="0"/>
                <a:ea typeface="Calibri" panose="020F0502020204030204" pitchFamily="34" charset="0"/>
                <a:cs typeface="Calibri" panose="020F0502020204030204" pitchFamily="34" charset="0"/>
              </a:rPr>
              <a:t> מרובת שלבים</a:t>
            </a:r>
          </a:p>
          <a:p>
            <a:pPr algn="r" rtl="1">
              <a:buNone/>
            </a:pPr>
            <a:r>
              <a:rPr lang="he-IL" dirty="0">
                <a:latin typeface="Calibri" panose="020F0502020204030204" pitchFamily="34" charset="0"/>
                <a:ea typeface="Calibri" panose="020F0502020204030204" pitchFamily="34" charset="0"/>
                <a:cs typeface="Calibri" panose="020F0502020204030204" pitchFamily="34" charset="0"/>
              </a:rPr>
              <a:t>ברגע שתמונת הסירה מזוהה מופעלת חוויה דינמית שבה הקריינות, האפקטים והכפתורים </a:t>
            </a:r>
            <a:r>
              <a:rPr lang="he-IL" b="1" dirty="0">
                <a:latin typeface="Calibri" panose="020F0502020204030204" pitchFamily="34" charset="0"/>
                <a:ea typeface="Calibri" panose="020F0502020204030204" pitchFamily="34" charset="0"/>
                <a:cs typeface="Calibri" panose="020F0502020204030204" pitchFamily="34" charset="0"/>
              </a:rPr>
              <a:t>מופיעים בשלבים מתוזמנים באופן חכם</a:t>
            </a:r>
            <a:r>
              <a:rPr lang="he-IL" dirty="0">
                <a:latin typeface="Calibri" panose="020F0502020204030204" pitchFamily="34" charset="0"/>
                <a:ea typeface="Calibri" panose="020F0502020204030204" pitchFamily="34" charset="0"/>
                <a:cs typeface="Calibri" panose="020F0502020204030204" pitchFamily="34" charset="0"/>
              </a:rPr>
              <a:t>, ליצירת תחושת סיפור חי:</a:t>
            </a:r>
          </a:p>
          <a:p>
            <a:pPr algn="r" rtl="1">
              <a:buFont typeface="+mj-lt"/>
              <a:buAutoNum type="arabicPeriod"/>
            </a:pPr>
            <a:r>
              <a:rPr lang="he-IL" b="1" dirty="0">
                <a:latin typeface="Calibri" panose="020F0502020204030204" pitchFamily="34" charset="0"/>
                <a:ea typeface="Calibri" panose="020F0502020204030204" pitchFamily="34" charset="0"/>
                <a:cs typeface="Calibri" panose="020F0502020204030204" pitchFamily="34" charset="0"/>
              </a:rPr>
              <a:t>הים מתעורר לחיים</a:t>
            </a:r>
            <a:r>
              <a:rPr lang="he-IL" dirty="0">
                <a:latin typeface="Calibri" panose="020F0502020204030204" pitchFamily="34" charset="0"/>
                <a:ea typeface="Calibri" panose="020F0502020204030204" pitchFamily="34" charset="0"/>
                <a:cs typeface="Calibri" panose="020F0502020204030204" pitchFamily="34" charset="0"/>
              </a:rPr>
              <a:t> – רצפת החלל מוצפת באנימציית מים, והסירה מופיעה </a:t>
            </a:r>
            <a:r>
              <a:rPr lang="he-IL" dirty="0" err="1">
                <a:latin typeface="Calibri" panose="020F0502020204030204" pitchFamily="34" charset="0"/>
                <a:ea typeface="Calibri" panose="020F0502020204030204" pitchFamily="34" charset="0"/>
                <a:cs typeface="Calibri" panose="020F0502020204030204" pitchFamily="34" charset="0"/>
              </a:rPr>
              <a:t>בתלת־ממד</a:t>
            </a:r>
            <a:r>
              <a:rPr lang="he-IL" dirty="0">
                <a:latin typeface="Calibri" panose="020F0502020204030204" pitchFamily="34" charset="0"/>
                <a:ea typeface="Calibri" panose="020F0502020204030204" pitchFamily="34" charset="0"/>
                <a:cs typeface="Calibri" panose="020F0502020204030204" pitchFamily="34" charset="0"/>
              </a:rPr>
              <a:t> כשהיא שטה, מלווה בדגים שוחים שמוסיפים חיות וסקרנות.</a:t>
            </a:r>
          </a:p>
          <a:p>
            <a:pPr algn="r" rtl="1">
              <a:buFont typeface="+mj-lt"/>
              <a:buAutoNum type="arabicPeriod"/>
            </a:pPr>
            <a:r>
              <a:rPr lang="he-IL" b="1" dirty="0">
                <a:latin typeface="Calibri" panose="020F0502020204030204" pitchFamily="34" charset="0"/>
                <a:ea typeface="Calibri" panose="020F0502020204030204" pitchFamily="34" charset="0"/>
                <a:cs typeface="Calibri" panose="020F0502020204030204" pitchFamily="34" charset="0"/>
              </a:rPr>
              <a:t>מסך מידע קולי</a:t>
            </a:r>
            <a:r>
              <a:rPr lang="he-IL" dirty="0">
                <a:latin typeface="Calibri" panose="020F0502020204030204" pitchFamily="34" charset="0"/>
                <a:ea typeface="Calibri" panose="020F0502020204030204" pitchFamily="34" charset="0"/>
                <a:cs typeface="Calibri" panose="020F0502020204030204" pitchFamily="34" charset="0"/>
              </a:rPr>
              <a:t> – מתוך המים עולה מסך מונפש ועליו טקסט תואם לקריינות קולית שמספרת את סיפור הסירה.</a:t>
            </a:r>
          </a:p>
          <a:p>
            <a:pPr algn="r" rtl="1">
              <a:buFont typeface="+mj-lt"/>
              <a:buAutoNum type="arabicPeriod"/>
            </a:pPr>
            <a:r>
              <a:rPr lang="he-IL" b="1" dirty="0">
                <a:latin typeface="Calibri" panose="020F0502020204030204" pitchFamily="34" charset="0"/>
                <a:ea typeface="Calibri" panose="020F0502020204030204" pitchFamily="34" charset="0"/>
                <a:cs typeface="Calibri" panose="020F0502020204030204" pitchFamily="34" charset="0"/>
              </a:rPr>
              <a:t>כפתורי פעולה אינטראקטיביים</a:t>
            </a:r>
            <a:r>
              <a:rPr lang="he-IL" dirty="0">
                <a:latin typeface="Calibri" panose="020F0502020204030204" pitchFamily="34" charset="0"/>
                <a:ea typeface="Calibri" panose="020F0502020204030204" pitchFamily="34" charset="0"/>
                <a:cs typeface="Calibri" panose="020F0502020204030204" pitchFamily="34" charset="0"/>
              </a:rPr>
              <a:t> – עם סיום הקריינות, מופיעים שלושה כפתורים עם אפקט קול ו־</a:t>
            </a:r>
            <a:r>
              <a:rPr lang="en-US" dirty="0">
                <a:latin typeface="Calibri" panose="020F0502020204030204" pitchFamily="34" charset="0"/>
                <a:ea typeface="Calibri" panose="020F0502020204030204" pitchFamily="34" charset="0"/>
                <a:cs typeface="Calibri" panose="020F0502020204030204" pitchFamily="34" charset="0"/>
              </a:rPr>
              <a:t>Fade-in</a:t>
            </a:r>
            <a:r>
              <a:rPr lang="he-IL" dirty="0">
                <a:latin typeface="Calibri" panose="020F0502020204030204" pitchFamily="34" charset="0"/>
                <a:ea typeface="Calibri" panose="020F0502020204030204" pitchFamily="34" charset="0"/>
                <a:cs typeface="Calibri" panose="020F0502020204030204" pitchFamily="34" charset="0"/>
              </a:rPr>
              <a:t>:</a:t>
            </a:r>
            <a:br>
              <a:rPr lang="en-US" dirty="0">
                <a:latin typeface="Calibri" panose="020F0502020204030204" pitchFamily="34" charset="0"/>
                <a:ea typeface="Calibri" panose="020F0502020204030204" pitchFamily="34" charset="0"/>
                <a:cs typeface="Calibri" panose="020F0502020204030204" pitchFamily="34" charset="0"/>
              </a:rPr>
            </a:br>
            <a:r>
              <a:rPr lang="he-IL" dirty="0">
                <a:latin typeface="Calibri" panose="020F0502020204030204" pitchFamily="34" charset="0"/>
                <a:ea typeface="Calibri" panose="020F0502020204030204" pitchFamily="34" charset="0"/>
                <a:cs typeface="Calibri" panose="020F0502020204030204" pitchFamily="34" charset="0"/>
              </a:rPr>
              <a:t>גלריית תמונות, סרטון, משחק מבוך.</a:t>
            </a:r>
          </a:p>
        </p:txBody>
      </p:sp>
      <p:grpSp>
        <p:nvGrpSpPr>
          <p:cNvPr id="9" name="Google Shape;6570;p61">
            <a:extLst>
              <a:ext uri="{FF2B5EF4-FFF2-40B4-BE49-F238E27FC236}">
                <a16:creationId xmlns:a16="http://schemas.microsoft.com/office/drawing/2014/main" id="{06768C0A-9EC8-91F4-FA3C-5C8110374C39}"/>
              </a:ext>
            </a:extLst>
          </p:cNvPr>
          <p:cNvGrpSpPr/>
          <p:nvPr/>
        </p:nvGrpSpPr>
        <p:grpSpPr>
          <a:xfrm>
            <a:off x="100237" y="193851"/>
            <a:ext cx="680156" cy="573407"/>
            <a:chOff x="830742" y="2763601"/>
            <a:chExt cx="384734" cy="381556"/>
          </a:xfrm>
        </p:grpSpPr>
        <p:sp>
          <p:nvSpPr>
            <p:cNvPr id="10" name="Google Shape;6571;p61">
              <a:extLst>
                <a:ext uri="{FF2B5EF4-FFF2-40B4-BE49-F238E27FC236}">
                  <a16:creationId xmlns:a16="http://schemas.microsoft.com/office/drawing/2014/main" id="{620D3E4E-068A-DE0C-E4D7-8F8E5483A84C}"/>
                </a:ext>
              </a:extLst>
            </p:cNvPr>
            <p:cNvSpPr/>
            <p:nvPr/>
          </p:nvSpPr>
          <p:spPr>
            <a:xfrm>
              <a:off x="830742" y="2881012"/>
              <a:ext cx="174423" cy="83678"/>
            </a:xfrm>
            <a:custGeom>
              <a:avLst/>
              <a:gdLst/>
              <a:ahLst/>
              <a:cxnLst/>
              <a:rect l="l" t="t" r="r" b="b"/>
              <a:pathLst>
                <a:path w="6639" h="3185" extrusionOk="0">
                  <a:moveTo>
                    <a:pt x="6639" y="1"/>
                  </a:moveTo>
                  <a:lnTo>
                    <a:pt x="5189" y="125"/>
                  </a:lnTo>
                  <a:cubicBezTo>
                    <a:pt x="3289" y="285"/>
                    <a:pt x="1506" y="1110"/>
                    <a:pt x="160" y="2456"/>
                  </a:cubicBezTo>
                  <a:cubicBezTo>
                    <a:pt x="1" y="2616"/>
                    <a:pt x="105" y="2886"/>
                    <a:pt x="327" y="2907"/>
                  </a:cubicBezTo>
                  <a:lnTo>
                    <a:pt x="3462" y="3184"/>
                  </a:lnTo>
                  <a:lnTo>
                    <a:pt x="6639" y="1"/>
                  </a:ln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72;p61">
              <a:extLst>
                <a:ext uri="{FF2B5EF4-FFF2-40B4-BE49-F238E27FC236}">
                  <a16:creationId xmlns:a16="http://schemas.microsoft.com/office/drawing/2014/main" id="{6BCAE863-EDD4-9947-FCE4-593427CE1FA0}"/>
                </a:ext>
              </a:extLst>
            </p:cNvPr>
            <p:cNvSpPr/>
            <p:nvPr/>
          </p:nvSpPr>
          <p:spPr>
            <a:xfrm>
              <a:off x="1013520" y="2973045"/>
              <a:ext cx="83494" cy="172111"/>
            </a:xfrm>
            <a:custGeom>
              <a:avLst/>
              <a:gdLst/>
              <a:ahLst/>
              <a:cxnLst/>
              <a:rect l="l" t="t" r="r" b="b"/>
              <a:pathLst>
                <a:path w="3178" h="6551" extrusionOk="0">
                  <a:moveTo>
                    <a:pt x="3178" y="0"/>
                  </a:moveTo>
                  <a:lnTo>
                    <a:pt x="1" y="3177"/>
                  </a:lnTo>
                  <a:lnTo>
                    <a:pt x="278" y="6305"/>
                  </a:lnTo>
                  <a:cubicBezTo>
                    <a:pt x="292" y="6457"/>
                    <a:pt x="415" y="6550"/>
                    <a:pt x="543" y="6550"/>
                  </a:cubicBezTo>
                  <a:cubicBezTo>
                    <a:pt x="608" y="6550"/>
                    <a:pt x="675" y="6526"/>
                    <a:pt x="729" y="6472"/>
                  </a:cubicBezTo>
                  <a:cubicBezTo>
                    <a:pt x="2075" y="5126"/>
                    <a:pt x="2900" y="3344"/>
                    <a:pt x="3053" y="1443"/>
                  </a:cubicBezTo>
                  <a:lnTo>
                    <a:pt x="3178" y="0"/>
                  </a:ln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73;p61">
              <a:extLst>
                <a:ext uri="{FF2B5EF4-FFF2-40B4-BE49-F238E27FC236}">
                  <a16:creationId xmlns:a16="http://schemas.microsoft.com/office/drawing/2014/main" id="{2FA05A4D-D0B7-FFEB-3D06-5AAACF1FCD6E}"/>
                </a:ext>
              </a:extLst>
            </p:cNvPr>
            <p:cNvSpPr/>
            <p:nvPr/>
          </p:nvSpPr>
          <p:spPr>
            <a:xfrm>
              <a:off x="830742" y="2885557"/>
              <a:ext cx="125583" cy="72932"/>
            </a:xfrm>
            <a:custGeom>
              <a:avLst/>
              <a:gdLst/>
              <a:ahLst/>
              <a:cxnLst/>
              <a:rect l="l" t="t" r="r" b="b"/>
              <a:pathLst>
                <a:path w="4780" h="2776" extrusionOk="0">
                  <a:moveTo>
                    <a:pt x="4780" y="1"/>
                  </a:moveTo>
                  <a:lnTo>
                    <a:pt x="4780" y="1"/>
                  </a:lnTo>
                  <a:cubicBezTo>
                    <a:pt x="3032" y="237"/>
                    <a:pt x="1409" y="1034"/>
                    <a:pt x="160" y="2283"/>
                  </a:cubicBezTo>
                  <a:cubicBezTo>
                    <a:pt x="1" y="2443"/>
                    <a:pt x="105" y="2713"/>
                    <a:pt x="327" y="2734"/>
                  </a:cubicBezTo>
                  <a:lnTo>
                    <a:pt x="791" y="2775"/>
                  </a:lnTo>
                  <a:cubicBezTo>
                    <a:pt x="646" y="2664"/>
                    <a:pt x="625" y="2449"/>
                    <a:pt x="750" y="2318"/>
                  </a:cubicBezTo>
                  <a:cubicBezTo>
                    <a:pt x="1867" y="1201"/>
                    <a:pt x="3261" y="403"/>
                    <a:pt x="4780" y="1"/>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74;p61">
              <a:extLst>
                <a:ext uri="{FF2B5EF4-FFF2-40B4-BE49-F238E27FC236}">
                  <a16:creationId xmlns:a16="http://schemas.microsoft.com/office/drawing/2014/main" id="{D891F147-82D4-B4E0-E9DB-5934F2BA94FF}"/>
                </a:ext>
              </a:extLst>
            </p:cNvPr>
            <p:cNvSpPr/>
            <p:nvPr/>
          </p:nvSpPr>
          <p:spPr>
            <a:xfrm>
              <a:off x="1013520" y="3041012"/>
              <a:ext cx="24460" cy="104144"/>
            </a:xfrm>
            <a:custGeom>
              <a:avLst/>
              <a:gdLst/>
              <a:ahLst/>
              <a:cxnLst/>
              <a:rect l="l" t="t" r="r" b="b"/>
              <a:pathLst>
                <a:path w="931" h="3964" extrusionOk="0">
                  <a:moveTo>
                    <a:pt x="583" y="1"/>
                  </a:moveTo>
                  <a:lnTo>
                    <a:pt x="1" y="590"/>
                  </a:lnTo>
                  <a:lnTo>
                    <a:pt x="278" y="3718"/>
                  </a:lnTo>
                  <a:cubicBezTo>
                    <a:pt x="292" y="3870"/>
                    <a:pt x="415" y="3963"/>
                    <a:pt x="543" y="3963"/>
                  </a:cubicBezTo>
                  <a:cubicBezTo>
                    <a:pt x="608" y="3963"/>
                    <a:pt x="675" y="3939"/>
                    <a:pt x="729" y="3885"/>
                  </a:cubicBezTo>
                  <a:cubicBezTo>
                    <a:pt x="798" y="3815"/>
                    <a:pt x="861" y="3746"/>
                    <a:pt x="930" y="3677"/>
                  </a:cubicBezTo>
                  <a:cubicBezTo>
                    <a:pt x="909" y="3642"/>
                    <a:pt x="902" y="3607"/>
                    <a:pt x="902" y="3573"/>
                  </a:cubicBezTo>
                  <a:lnTo>
                    <a:pt x="583" y="1"/>
                  </a:ln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75;p61">
              <a:extLst>
                <a:ext uri="{FF2B5EF4-FFF2-40B4-BE49-F238E27FC236}">
                  <a16:creationId xmlns:a16="http://schemas.microsoft.com/office/drawing/2014/main" id="{38C82D84-649F-91C4-815A-AC6EF6DD6EFC}"/>
                </a:ext>
              </a:extLst>
            </p:cNvPr>
            <p:cNvSpPr/>
            <p:nvPr/>
          </p:nvSpPr>
          <p:spPr>
            <a:xfrm>
              <a:off x="903281" y="2763601"/>
              <a:ext cx="312038" cy="310383"/>
            </a:xfrm>
            <a:custGeom>
              <a:avLst/>
              <a:gdLst/>
              <a:ahLst/>
              <a:cxnLst/>
              <a:rect l="l" t="t" r="r" b="b"/>
              <a:pathLst>
                <a:path w="11877" h="11814" extrusionOk="0">
                  <a:moveTo>
                    <a:pt x="11644" y="0"/>
                  </a:moveTo>
                  <a:cubicBezTo>
                    <a:pt x="11624" y="0"/>
                    <a:pt x="11604" y="3"/>
                    <a:pt x="11584" y="10"/>
                  </a:cubicBezTo>
                  <a:lnTo>
                    <a:pt x="9080" y="745"/>
                  </a:lnTo>
                  <a:lnTo>
                    <a:pt x="7228" y="1286"/>
                  </a:lnTo>
                  <a:cubicBezTo>
                    <a:pt x="7075" y="1327"/>
                    <a:pt x="6937" y="1411"/>
                    <a:pt x="6826" y="1522"/>
                  </a:cubicBezTo>
                  <a:lnTo>
                    <a:pt x="91" y="8257"/>
                  </a:lnTo>
                  <a:cubicBezTo>
                    <a:pt x="0" y="8340"/>
                    <a:pt x="0" y="8479"/>
                    <a:pt x="91" y="8569"/>
                  </a:cubicBezTo>
                  <a:lnTo>
                    <a:pt x="1436" y="9914"/>
                  </a:lnTo>
                  <a:lnTo>
                    <a:pt x="1929" y="10414"/>
                  </a:lnTo>
                  <a:lnTo>
                    <a:pt x="3267" y="11746"/>
                  </a:lnTo>
                  <a:cubicBezTo>
                    <a:pt x="3312" y="11791"/>
                    <a:pt x="3373" y="11813"/>
                    <a:pt x="3435" y="11813"/>
                  </a:cubicBezTo>
                  <a:cubicBezTo>
                    <a:pt x="3496" y="11813"/>
                    <a:pt x="3559" y="11791"/>
                    <a:pt x="3607" y="11746"/>
                  </a:cubicBezTo>
                  <a:lnTo>
                    <a:pt x="7374" y="7965"/>
                  </a:lnTo>
                  <a:lnTo>
                    <a:pt x="10308" y="5038"/>
                  </a:lnTo>
                  <a:cubicBezTo>
                    <a:pt x="10432" y="4913"/>
                    <a:pt x="10523" y="4761"/>
                    <a:pt x="10571" y="4594"/>
                  </a:cubicBezTo>
                  <a:lnTo>
                    <a:pt x="11840" y="259"/>
                  </a:lnTo>
                  <a:cubicBezTo>
                    <a:pt x="11876" y="127"/>
                    <a:pt x="11772" y="0"/>
                    <a:pt x="11644" y="0"/>
                  </a:cubicBezTo>
                  <a:close/>
                </a:path>
              </a:pathLst>
            </a:custGeom>
            <a:solidFill>
              <a:srgbClr val="E5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76;p61">
              <a:extLst>
                <a:ext uri="{FF2B5EF4-FFF2-40B4-BE49-F238E27FC236}">
                  <a16:creationId xmlns:a16="http://schemas.microsoft.com/office/drawing/2014/main" id="{75025333-D0E6-8CFE-B33F-CF8F58FDDE83}"/>
                </a:ext>
              </a:extLst>
            </p:cNvPr>
            <p:cNvSpPr/>
            <p:nvPr/>
          </p:nvSpPr>
          <p:spPr>
            <a:xfrm>
              <a:off x="903281" y="2763601"/>
              <a:ext cx="312012" cy="232065"/>
            </a:xfrm>
            <a:custGeom>
              <a:avLst/>
              <a:gdLst/>
              <a:ahLst/>
              <a:cxnLst/>
              <a:rect l="l" t="t" r="r" b="b"/>
              <a:pathLst>
                <a:path w="11876" h="8833" extrusionOk="0">
                  <a:moveTo>
                    <a:pt x="11637" y="0"/>
                  </a:moveTo>
                  <a:cubicBezTo>
                    <a:pt x="11618" y="0"/>
                    <a:pt x="11597" y="3"/>
                    <a:pt x="11577" y="10"/>
                  </a:cubicBezTo>
                  <a:lnTo>
                    <a:pt x="7207" y="1286"/>
                  </a:lnTo>
                  <a:cubicBezTo>
                    <a:pt x="7068" y="1327"/>
                    <a:pt x="6943" y="1404"/>
                    <a:pt x="6839" y="1501"/>
                  </a:cubicBezTo>
                  <a:lnTo>
                    <a:pt x="91" y="8257"/>
                  </a:lnTo>
                  <a:cubicBezTo>
                    <a:pt x="0" y="8340"/>
                    <a:pt x="0" y="8479"/>
                    <a:pt x="91" y="8569"/>
                  </a:cubicBezTo>
                  <a:lnTo>
                    <a:pt x="361" y="8832"/>
                  </a:lnTo>
                  <a:lnTo>
                    <a:pt x="1117" y="8069"/>
                  </a:lnTo>
                  <a:lnTo>
                    <a:pt x="7179" y="2007"/>
                  </a:lnTo>
                  <a:cubicBezTo>
                    <a:pt x="7269" y="1917"/>
                    <a:pt x="7387" y="1848"/>
                    <a:pt x="7512" y="1813"/>
                  </a:cubicBezTo>
                  <a:lnTo>
                    <a:pt x="11750" y="571"/>
                  </a:lnTo>
                  <a:lnTo>
                    <a:pt x="11833" y="266"/>
                  </a:lnTo>
                  <a:cubicBezTo>
                    <a:pt x="11876" y="128"/>
                    <a:pt x="11767" y="0"/>
                    <a:pt x="11637"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77;p61">
              <a:extLst>
                <a:ext uri="{FF2B5EF4-FFF2-40B4-BE49-F238E27FC236}">
                  <a16:creationId xmlns:a16="http://schemas.microsoft.com/office/drawing/2014/main" id="{701AE6F8-4417-8BA6-42C4-2D1A0FB65649}"/>
                </a:ext>
              </a:extLst>
            </p:cNvPr>
            <p:cNvSpPr/>
            <p:nvPr/>
          </p:nvSpPr>
          <p:spPr>
            <a:xfrm>
              <a:off x="1060732" y="2852218"/>
              <a:ext cx="65261" cy="65261"/>
            </a:xfrm>
            <a:custGeom>
              <a:avLst/>
              <a:gdLst/>
              <a:ahLst/>
              <a:cxnLst/>
              <a:rect l="l" t="t" r="r" b="b"/>
              <a:pathLst>
                <a:path w="2484" h="2484" extrusionOk="0">
                  <a:moveTo>
                    <a:pt x="1242" y="1"/>
                  </a:moveTo>
                  <a:cubicBezTo>
                    <a:pt x="555" y="1"/>
                    <a:pt x="0" y="556"/>
                    <a:pt x="0" y="1242"/>
                  </a:cubicBezTo>
                  <a:cubicBezTo>
                    <a:pt x="0" y="1929"/>
                    <a:pt x="555" y="2484"/>
                    <a:pt x="1242" y="2484"/>
                  </a:cubicBezTo>
                  <a:cubicBezTo>
                    <a:pt x="1922" y="2484"/>
                    <a:pt x="2483" y="1929"/>
                    <a:pt x="2483" y="1242"/>
                  </a:cubicBezTo>
                  <a:cubicBezTo>
                    <a:pt x="2483" y="556"/>
                    <a:pt x="1922" y="1"/>
                    <a:pt x="1242" y="1"/>
                  </a:cubicBezTo>
                  <a:close/>
                </a:path>
              </a:pathLst>
            </a:custGeom>
            <a:solidFill>
              <a:srgbClr val="617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578;p61">
              <a:extLst>
                <a:ext uri="{FF2B5EF4-FFF2-40B4-BE49-F238E27FC236}">
                  <a16:creationId xmlns:a16="http://schemas.microsoft.com/office/drawing/2014/main" id="{73BDC275-D19C-73FE-3B98-455B30C01675}"/>
                </a:ext>
              </a:extLst>
            </p:cNvPr>
            <p:cNvSpPr/>
            <p:nvPr/>
          </p:nvSpPr>
          <p:spPr>
            <a:xfrm>
              <a:off x="1060732" y="2852218"/>
              <a:ext cx="40302" cy="65287"/>
            </a:xfrm>
            <a:custGeom>
              <a:avLst/>
              <a:gdLst/>
              <a:ahLst/>
              <a:cxnLst/>
              <a:rect l="l" t="t" r="r" b="b"/>
              <a:pathLst>
                <a:path w="1534" h="2485" extrusionOk="0">
                  <a:moveTo>
                    <a:pt x="1239" y="0"/>
                  </a:moveTo>
                  <a:cubicBezTo>
                    <a:pt x="572" y="0"/>
                    <a:pt x="0" y="539"/>
                    <a:pt x="0" y="1242"/>
                  </a:cubicBezTo>
                  <a:cubicBezTo>
                    <a:pt x="0" y="1945"/>
                    <a:pt x="572" y="2484"/>
                    <a:pt x="1239" y="2484"/>
                  </a:cubicBezTo>
                  <a:cubicBezTo>
                    <a:pt x="1336" y="2484"/>
                    <a:pt x="1434" y="2473"/>
                    <a:pt x="1533" y="2449"/>
                  </a:cubicBezTo>
                  <a:cubicBezTo>
                    <a:pt x="590" y="2220"/>
                    <a:pt x="264" y="1048"/>
                    <a:pt x="944" y="361"/>
                  </a:cubicBezTo>
                  <a:cubicBezTo>
                    <a:pt x="1110" y="202"/>
                    <a:pt x="1311" y="91"/>
                    <a:pt x="1533" y="35"/>
                  </a:cubicBezTo>
                  <a:cubicBezTo>
                    <a:pt x="1434" y="12"/>
                    <a:pt x="1336" y="0"/>
                    <a:pt x="1239" y="0"/>
                  </a:cubicBezTo>
                  <a:close/>
                </a:path>
              </a:pathLst>
            </a:custGeom>
            <a:solidFill>
              <a:srgbClr val="4760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79;p61">
              <a:extLst>
                <a:ext uri="{FF2B5EF4-FFF2-40B4-BE49-F238E27FC236}">
                  <a16:creationId xmlns:a16="http://schemas.microsoft.com/office/drawing/2014/main" id="{01A3E6B7-A469-C57C-CC41-6703B69AA3E0}"/>
                </a:ext>
              </a:extLst>
            </p:cNvPr>
            <p:cNvSpPr/>
            <p:nvPr/>
          </p:nvSpPr>
          <p:spPr>
            <a:xfrm>
              <a:off x="895084" y="2998739"/>
              <a:ext cx="84387" cy="83520"/>
            </a:xfrm>
            <a:custGeom>
              <a:avLst/>
              <a:gdLst/>
              <a:ahLst/>
              <a:cxnLst/>
              <a:rect l="l" t="t" r="r" b="b"/>
              <a:pathLst>
                <a:path w="3212" h="3179" extrusionOk="0">
                  <a:moveTo>
                    <a:pt x="833" y="0"/>
                  </a:moveTo>
                  <a:lnTo>
                    <a:pt x="125" y="701"/>
                  </a:lnTo>
                  <a:cubicBezTo>
                    <a:pt x="0" y="826"/>
                    <a:pt x="0" y="1034"/>
                    <a:pt x="125" y="1166"/>
                  </a:cubicBezTo>
                  <a:lnTo>
                    <a:pt x="1082" y="2123"/>
                  </a:lnTo>
                  <a:lnTo>
                    <a:pt x="2046" y="3080"/>
                  </a:lnTo>
                  <a:cubicBezTo>
                    <a:pt x="2109" y="3146"/>
                    <a:pt x="2192" y="3179"/>
                    <a:pt x="2276" y="3179"/>
                  </a:cubicBezTo>
                  <a:cubicBezTo>
                    <a:pt x="2360" y="3179"/>
                    <a:pt x="2445" y="3146"/>
                    <a:pt x="2511" y="3080"/>
                  </a:cubicBezTo>
                  <a:lnTo>
                    <a:pt x="3212" y="2379"/>
                  </a:lnTo>
                  <a:lnTo>
                    <a:pt x="2275" y="1436"/>
                  </a:lnTo>
                  <a:lnTo>
                    <a:pt x="1769" y="937"/>
                  </a:lnTo>
                  <a:lnTo>
                    <a:pt x="833" y="0"/>
                  </a:lnTo>
                  <a:close/>
                </a:path>
              </a:pathLst>
            </a:custGeom>
            <a:solidFill>
              <a:srgbClr val="617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80;p61">
              <a:extLst>
                <a:ext uri="{FF2B5EF4-FFF2-40B4-BE49-F238E27FC236}">
                  <a16:creationId xmlns:a16="http://schemas.microsoft.com/office/drawing/2014/main" id="{106F03BA-6E1F-4056-F770-826B81185F55}"/>
                </a:ext>
              </a:extLst>
            </p:cNvPr>
            <p:cNvSpPr/>
            <p:nvPr/>
          </p:nvSpPr>
          <p:spPr>
            <a:xfrm>
              <a:off x="895084" y="2998555"/>
              <a:ext cx="32814" cy="36650"/>
            </a:xfrm>
            <a:custGeom>
              <a:avLst/>
              <a:gdLst/>
              <a:ahLst/>
              <a:cxnLst/>
              <a:rect l="l" t="t" r="r" b="b"/>
              <a:pathLst>
                <a:path w="1249" h="1395" extrusionOk="0">
                  <a:moveTo>
                    <a:pt x="833" y="0"/>
                  </a:moveTo>
                  <a:lnTo>
                    <a:pt x="125" y="708"/>
                  </a:lnTo>
                  <a:cubicBezTo>
                    <a:pt x="0" y="833"/>
                    <a:pt x="0" y="1041"/>
                    <a:pt x="125" y="1173"/>
                  </a:cubicBezTo>
                  <a:lnTo>
                    <a:pt x="347" y="1395"/>
                  </a:lnTo>
                  <a:cubicBezTo>
                    <a:pt x="361" y="1325"/>
                    <a:pt x="396" y="1270"/>
                    <a:pt x="444" y="1221"/>
                  </a:cubicBezTo>
                  <a:lnTo>
                    <a:pt x="1249" y="417"/>
                  </a:lnTo>
                  <a:lnTo>
                    <a:pt x="833" y="0"/>
                  </a:lnTo>
                  <a:close/>
                </a:path>
              </a:pathLst>
            </a:custGeom>
            <a:solidFill>
              <a:srgbClr val="4760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81;p61">
              <a:extLst>
                <a:ext uri="{FF2B5EF4-FFF2-40B4-BE49-F238E27FC236}">
                  <a16:creationId xmlns:a16="http://schemas.microsoft.com/office/drawing/2014/main" id="{5DE2E722-7D60-13A6-70EF-42DD58B657B6}"/>
                </a:ext>
              </a:extLst>
            </p:cNvPr>
            <p:cNvSpPr/>
            <p:nvPr/>
          </p:nvSpPr>
          <p:spPr>
            <a:xfrm>
              <a:off x="903281" y="2964480"/>
              <a:ext cx="110266" cy="109504"/>
            </a:xfrm>
            <a:custGeom>
              <a:avLst/>
              <a:gdLst/>
              <a:ahLst/>
              <a:cxnLst/>
              <a:rect l="l" t="t" r="r" b="b"/>
              <a:pathLst>
                <a:path w="4197" h="4168" extrusionOk="0">
                  <a:moveTo>
                    <a:pt x="694" y="0"/>
                  </a:moveTo>
                  <a:lnTo>
                    <a:pt x="91" y="611"/>
                  </a:lnTo>
                  <a:cubicBezTo>
                    <a:pt x="0" y="694"/>
                    <a:pt x="0" y="833"/>
                    <a:pt x="91" y="916"/>
                  </a:cubicBezTo>
                  <a:lnTo>
                    <a:pt x="1436" y="2268"/>
                  </a:lnTo>
                  <a:lnTo>
                    <a:pt x="1936" y="2761"/>
                  </a:lnTo>
                  <a:lnTo>
                    <a:pt x="3267" y="4100"/>
                  </a:lnTo>
                  <a:cubicBezTo>
                    <a:pt x="3312" y="4145"/>
                    <a:pt x="3373" y="4167"/>
                    <a:pt x="3435" y="4167"/>
                  </a:cubicBezTo>
                  <a:cubicBezTo>
                    <a:pt x="3496" y="4167"/>
                    <a:pt x="3559" y="4145"/>
                    <a:pt x="3607" y="4100"/>
                  </a:cubicBezTo>
                  <a:lnTo>
                    <a:pt x="4197" y="3503"/>
                  </a:lnTo>
                  <a:lnTo>
                    <a:pt x="2699" y="2005"/>
                  </a:lnTo>
                  <a:lnTo>
                    <a:pt x="2199" y="1505"/>
                  </a:lnTo>
                  <a:lnTo>
                    <a:pt x="694" y="0"/>
                  </a:lnTo>
                  <a:close/>
                </a:path>
              </a:pathLst>
            </a:custGeom>
            <a:solidFill>
              <a:srgbClr val="BBC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582;p61">
              <a:extLst>
                <a:ext uri="{FF2B5EF4-FFF2-40B4-BE49-F238E27FC236}">
                  <a16:creationId xmlns:a16="http://schemas.microsoft.com/office/drawing/2014/main" id="{4B9E5740-C916-989D-D0D7-1C2DD336A3FA}"/>
                </a:ext>
              </a:extLst>
            </p:cNvPr>
            <p:cNvSpPr/>
            <p:nvPr/>
          </p:nvSpPr>
          <p:spPr>
            <a:xfrm>
              <a:off x="903281" y="2964480"/>
              <a:ext cx="29557" cy="31185"/>
            </a:xfrm>
            <a:custGeom>
              <a:avLst/>
              <a:gdLst/>
              <a:ahLst/>
              <a:cxnLst/>
              <a:rect l="l" t="t" r="r" b="b"/>
              <a:pathLst>
                <a:path w="1125" h="1187" extrusionOk="0">
                  <a:moveTo>
                    <a:pt x="701" y="0"/>
                  </a:moveTo>
                  <a:lnTo>
                    <a:pt x="91" y="611"/>
                  </a:lnTo>
                  <a:cubicBezTo>
                    <a:pt x="0" y="694"/>
                    <a:pt x="0" y="833"/>
                    <a:pt x="91" y="923"/>
                  </a:cubicBezTo>
                  <a:lnTo>
                    <a:pt x="361" y="1186"/>
                  </a:lnTo>
                  <a:lnTo>
                    <a:pt x="1124" y="423"/>
                  </a:lnTo>
                  <a:lnTo>
                    <a:pt x="701"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83;p61">
              <a:extLst>
                <a:ext uri="{FF2B5EF4-FFF2-40B4-BE49-F238E27FC236}">
                  <a16:creationId xmlns:a16="http://schemas.microsoft.com/office/drawing/2014/main" id="{5162BDD1-ED62-6059-C751-F4FF01251EE9}"/>
                </a:ext>
              </a:extLst>
            </p:cNvPr>
            <p:cNvSpPr/>
            <p:nvPr/>
          </p:nvSpPr>
          <p:spPr>
            <a:xfrm>
              <a:off x="854992" y="3038831"/>
              <a:ext cx="34154" cy="31185"/>
            </a:xfrm>
            <a:custGeom>
              <a:avLst/>
              <a:gdLst/>
              <a:ahLst/>
              <a:cxnLst/>
              <a:rect l="l" t="t" r="r" b="b"/>
              <a:pathLst>
                <a:path w="1300" h="1187" extrusionOk="0">
                  <a:moveTo>
                    <a:pt x="986" y="1"/>
                  </a:moveTo>
                  <a:cubicBezTo>
                    <a:pt x="935" y="1"/>
                    <a:pt x="881" y="21"/>
                    <a:pt x="833" y="70"/>
                  </a:cubicBezTo>
                  <a:lnTo>
                    <a:pt x="84" y="812"/>
                  </a:lnTo>
                  <a:cubicBezTo>
                    <a:pt x="0" y="895"/>
                    <a:pt x="0" y="1041"/>
                    <a:pt x="84" y="1124"/>
                  </a:cubicBezTo>
                  <a:cubicBezTo>
                    <a:pt x="129" y="1166"/>
                    <a:pt x="186" y="1186"/>
                    <a:pt x="242" y="1186"/>
                  </a:cubicBezTo>
                  <a:cubicBezTo>
                    <a:pt x="299" y="1186"/>
                    <a:pt x="354" y="1166"/>
                    <a:pt x="396" y="1124"/>
                  </a:cubicBezTo>
                  <a:lnTo>
                    <a:pt x="1145" y="375"/>
                  </a:lnTo>
                  <a:cubicBezTo>
                    <a:pt x="1299" y="221"/>
                    <a:pt x="1155" y="1"/>
                    <a:pt x="986" y="1"/>
                  </a:cubicBezTo>
                  <a:close/>
                </a:path>
              </a:pathLst>
            </a:custGeom>
            <a:solidFill>
              <a:srgbClr val="E5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84;p61">
              <a:extLst>
                <a:ext uri="{FF2B5EF4-FFF2-40B4-BE49-F238E27FC236}">
                  <a16:creationId xmlns:a16="http://schemas.microsoft.com/office/drawing/2014/main" id="{52B18BB6-17A3-475D-0BB2-EDA7A2AA6A61}"/>
                </a:ext>
              </a:extLst>
            </p:cNvPr>
            <p:cNvSpPr/>
            <p:nvPr/>
          </p:nvSpPr>
          <p:spPr>
            <a:xfrm>
              <a:off x="873934" y="3057800"/>
              <a:ext cx="34286" cy="31343"/>
            </a:xfrm>
            <a:custGeom>
              <a:avLst/>
              <a:gdLst/>
              <a:ahLst/>
              <a:cxnLst/>
              <a:rect l="l" t="t" r="r" b="b"/>
              <a:pathLst>
                <a:path w="1305" h="1193" extrusionOk="0">
                  <a:moveTo>
                    <a:pt x="987" y="0"/>
                  </a:moveTo>
                  <a:cubicBezTo>
                    <a:pt x="935" y="0"/>
                    <a:pt x="881" y="21"/>
                    <a:pt x="833" y="69"/>
                  </a:cubicBezTo>
                  <a:lnTo>
                    <a:pt x="91" y="818"/>
                  </a:lnTo>
                  <a:cubicBezTo>
                    <a:pt x="1" y="901"/>
                    <a:pt x="1" y="1040"/>
                    <a:pt x="91" y="1130"/>
                  </a:cubicBezTo>
                  <a:cubicBezTo>
                    <a:pt x="132" y="1172"/>
                    <a:pt x="188" y="1193"/>
                    <a:pt x="244" y="1193"/>
                  </a:cubicBezTo>
                  <a:cubicBezTo>
                    <a:pt x="301" y="1193"/>
                    <a:pt x="358" y="1172"/>
                    <a:pt x="403" y="1130"/>
                  </a:cubicBezTo>
                  <a:lnTo>
                    <a:pt x="1145" y="381"/>
                  </a:lnTo>
                  <a:cubicBezTo>
                    <a:pt x="1305" y="221"/>
                    <a:pt x="1158" y="0"/>
                    <a:pt x="987" y="0"/>
                  </a:cubicBezTo>
                  <a:close/>
                </a:path>
              </a:pathLst>
            </a:custGeom>
            <a:solidFill>
              <a:srgbClr val="E5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85;p61">
              <a:extLst>
                <a:ext uri="{FF2B5EF4-FFF2-40B4-BE49-F238E27FC236}">
                  <a16:creationId xmlns:a16="http://schemas.microsoft.com/office/drawing/2014/main" id="{8725DC26-838E-79F1-CD63-535A2F0411CF}"/>
                </a:ext>
              </a:extLst>
            </p:cNvPr>
            <p:cNvSpPr/>
            <p:nvPr/>
          </p:nvSpPr>
          <p:spPr>
            <a:xfrm>
              <a:off x="912213" y="3095895"/>
              <a:ext cx="34102" cy="31343"/>
            </a:xfrm>
            <a:custGeom>
              <a:avLst/>
              <a:gdLst/>
              <a:ahLst/>
              <a:cxnLst/>
              <a:rect l="l" t="t" r="r" b="b"/>
              <a:pathLst>
                <a:path w="1298" h="1193" extrusionOk="0">
                  <a:moveTo>
                    <a:pt x="983" y="0"/>
                  </a:moveTo>
                  <a:cubicBezTo>
                    <a:pt x="932" y="0"/>
                    <a:pt x="879" y="20"/>
                    <a:pt x="833" y="69"/>
                  </a:cubicBezTo>
                  <a:lnTo>
                    <a:pt x="83" y="818"/>
                  </a:lnTo>
                  <a:cubicBezTo>
                    <a:pt x="0" y="901"/>
                    <a:pt x="0" y="1040"/>
                    <a:pt x="83" y="1130"/>
                  </a:cubicBezTo>
                  <a:cubicBezTo>
                    <a:pt x="125" y="1172"/>
                    <a:pt x="181" y="1192"/>
                    <a:pt x="237" y="1192"/>
                  </a:cubicBezTo>
                  <a:cubicBezTo>
                    <a:pt x="293" y="1192"/>
                    <a:pt x="351" y="1172"/>
                    <a:pt x="396" y="1130"/>
                  </a:cubicBezTo>
                  <a:lnTo>
                    <a:pt x="1138" y="381"/>
                  </a:lnTo>
                  <a:cubicBezTo>
                    <a:pt x="1297" y="221"/>
                    <a:pt x="1151" y="0"/>
                    <a:pt x="983" y="0"/>
                  </a:cubicBezTo>
                  <a:close/>
                </a:path>
              </a:pathLst>
            </a:custGeom>
            <a:solidFill>
              <a:srgbClr val="E5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86;p61">
              <a:extLst>
                <a:ext uri="{FF2B5EF4-FFF2-40B4-BE49-F238E27FC236}">
                  <a16:creationId xmlns:a16="http://schemas.microsoft.com/office/drawing/2014/main" id="{902B6B16-FDE2-2BB8-77AB-C39893EB87CD}"/>
                </a:ext>
              </a:extLst>
            </p:cNvPr>
            <p:cNvSpPr/>
            <p:nvPr/>
          </p:nvSpPr>
          <p:spPr>
            <a:xfrm>
              <a:off x="893061" y="3076926"/>
              <a:ext cx="34312" cy="31343"/>
            </a:xfrm>
            <a:custGeom>
              <a:avLst/>
              <a:gdLst/>
              <a:ahLst/>
              <a:cxnLst/>
              <a:rect l="l" t="t" r="r" b="b"/>
              <a:pathLst>
                <a:path w="1306" h="1193" extrusionOk="0">
                  <a:moveTo>
                    <a:pt x="987" y="1"/>
                  </a:moveTo>
                  <a:cubicBezTo>
                    <a:pt x="936" y="1"/>
                    <a:pt x="882" y="21"/>
                    <a:pt x="833" y="69"/>
                  </a:cubicBezTo>
                  <a:lnTo>
                    <a:pt x="91" y="818"/>
                  </a:lnTo>
                  <a:cubicBezTo>
                    <a:pt x="1" y="902"/>
                    <a:pt x="1" y="1040"/>
                    <a:pt x="91" y="1131"/>
                  </a:cubicBezTo>
                  <a:cubicBezTo>
                    <a:pt x="133" y="1172"/>
                    <a:pt x="188" y="1193"/>
                    <a:pt x="245" y="1193"/>
                  </a:cubicBezTo>
                  <a:cubicBezTo>
                    <a:pt x="301" y="1193"/>
                    <a:pt x="358" y="1172"/>
                    <a:pt x="403" y="1131"/>
                  </a:cubicBezTo>
                  <a:lnTo>
                    <a:pt x="1145" y="381"/>
                  </a:lnTo>
                  <a:cubicBezTo>
                    <a:pt x="1305" y="222"/>
                    <a:pt x="1158" y="1"/>
                    <a:pt x="987" y="1"/>
                  </a:cubicBezTo>
                  <a:close/>
                </a:path>
              </a:pathLst>
            </a:custGeom>
            <a:solidFill>
              <a:srgbClr val="E5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87;p61">
              <a:extLst>
                <a:ext uri="{FF2B5EF4-FFF2-40B4-BE49-F238E27FC236}">
                  <a16:creationId xmlns:a16="http://schemas.microsoft.com/office/drawing/2014/main" id="{FBDA21E6-ED52-32B2-DBC7-9AAC95DAF0C5}"/>
                </a:ext>
              </a:extLst>
            </p:cNvPr>
            <p:cNvSpPr/>
            <p:nvPr/>
          </p:nvSpPr>
          <p:spPr>
            <a:xfrm>
              <a:off x="1141809" y="2763601"/>
              <a:ext cx="73668" cy="72801"/>
            </a:xfrm>
            <a:custGeom>
              <a:avLst/>
              <a:gdLst/>
              <a:ahLst/>
              <a:cxnLst/>
              <a:rect l="l" t="t" r="r" b="b"/>
              <a:pathLst>
                <a:path w="2804" h="2771" extrusionOk="0">
                  <a:moveTo>
                    <a:pt x="2567" y="0"/>
                  </a:moveTo>
                  <a:cubicBezTo>
                    <a:pt x="2547" y="0"/>
                    <a:pt x="2526" y="3"/>
                    <a:pt x="2505" y="10"/>
                  </a:cubicBezTo>
                  <a:lnTo>
                    <a:pt x="1" y="745"/>
                  </a:lnTo>
                  <a:lnTo>
                    <a:pt x="2033" y="2770"/>
                  </a:lnTo>
                  <a:lnTo>
                    <a:pt x="2761" y="266"/>
                  </a:lnTo>
                  <a:cubicBezTo>
                    <a:pt x="2804" y="128"/>
                    <a:pt x="2700" y="0"/>
                    <a:pt x="2567"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588;p61">
              <a:extLst>
                <a:ext uri="{FF2B5EF4-FFF2-40B4-BE49-F238E27FC236}">
                  <a16:creationId xmlns:a16="http://schemas.microsoft.com/office/drawing/2014/main" id="{0149DC94-27AE-0F68-6F89-8CA160394CE6}"/>
                </a:ext>
              </a:extLst>
            </p:cNvPr>
            <p:cNvSpPr/>
            <p:nvPr/>
          </p:nvSpPr>
          <p:spPr>
            <a:xfrm>
              <a:off x="1141809" y="2763601"/>
              <a:ext cx="73484" cy="31974"/>
            </a:xfrm>
            <a:custGeom>
              <a:avLst/>
              <a:gdLst/>
              <a:ahLst/>
              <a:cxnLst/>
              <a:rect l="l" t="t" r="r" b="b"/>
              <a:pathLst>
                <a:path w="2797" h="1217" extrusionOk="0">
                  <a:moveTo>
                    <a:pt x="2563" y="0"/>
                  </a:moveTo>
                  <a:cubicBezTo>
                    <a:pt x="2544" y="0"/>
                    <a:pt x="2524" y="3"/>
                    <a:pt x="2505" y="10"/>
                  </a:cubicBezTo>
                  <a:lnTo>
                    <a:pt x="1686" y="245"/>
                  </a:lnTo>
                  <a:lnTo>
                    <a:pt x="1" y="745"/>
                  </a:lnTo>
                  <a:lnTo>
                    <a:pt x="472" y="1217"/>
                  </a:lnTo>
                  <a:lnTo>
                    <a:pt x="2671" y="578"/>
                  </a:lnTo>
                  <a:lnTo>
                    <a:pt x="2754" y="266"/>
                  </a:lnTo>
                  <a:cubicBezTo>
                    <a:pt x="2797" y="133"/>
                    <a:pt x="2692" y="0"/>
                    <a:pt x="2563"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89;p61">
              <a:extLst>
                <a:ext uri="{FF2B5EF4-FFF2-40B4-BE49-F238E27FC236}">
                  <a16:creationId xmlns:a16="http://schemas.microsoft.com/office/drawing/2014/main" id="{0B368D54-6F1F-FCEC-3E43-F336F828FB0F}"/>
                </a:ext>
              </a:extLst>
            </p:cNvPr>
            <p:cNvSpPr/>
            <p:nvPr/>
          </p:nvSpPr>
          <p:spPr>
            <a:xfrm>
              <a:off x="919491" y="2924099"/>
              <a:ext cx="135435" cy="133780"/>
            </a:xfrm>
            <a:custGeom>
              <a:avLst/>
              <a:gdLst/>
              <a:ahLst/>
              <a:cxnLst/>
              <a:rect l="l" t="t" r="r" b="b"/>
              <a:pathLst>
                <a:path w="5155" h="5092" extrusionOk="0">
                  <a:moveTo>
                    <a:pt x="4759" y="1"/>
                  </a:moveTo>
                  <a:cubicBezTo>
                    <a:pt x="4676" y="1"/>
                    <a:pt x="4592" y="32"/>
                    <a:pt x="4530" y="95"/>
                  </a:cubicBezTo>
                  <a:lnTo>
                    <a:pt x="126" y="4499"/>
                  </a:lnTo>
                  <a:cubicBezTo>
                    <a:pt x="1" y="4624"/>
                    <a:pt x="1" y="4832"/>
                    <a:pt x="126" y="4957"/>
                  </a:cubicBezTo>
                  <a:lnTo>
                    <a:pt x="160" y="4999"/>
                  </a:lnTo>
                  <a:cubicBezTo>
                    <a:pt x="222" y="5060"/>
                    <a:pt x="304" y="5091"/>
                    <a:pt x="386" y="5091"/>
                  </a:cubicBezTo>
                  <a:cubicBezTo>
                    <a:pt x="470" y="5091"/>
                    <a:pt x="555" y="5058"/>
                    <a:pt x="618" y="4992"/>
                  </a:cubicBezTo>
                  <a:lnTo>
                    <a:pt x="5022" y="587"/>
                  </a:lnTo>
                  <a:cubicBezTo>
                    <a:pt x="5154" y="462"/>
                    <a:pt x="5154" y="254"/>
                    <a:pt x="5022" y="129"/>
                  </a:cubicBezTo>
                  <a:lnTo>
                    <a:pt x="4988" y="95"/>
                  </a:lnTo>
                  <a:cubicBezTo>
                    <a:pt x="4925" y="32"/>
                    <a:pt x="4842" y="1"/>
                    <a:pt x="4759"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90;p61">
              <a:extLst>
                <a:ext uri="{FF2B5EF4-FFF2-40B4-BE49-F238E27FC236}">
                  <a16:creationId xmlns:a16="http://schemas.microsoft.com/office/drawing/2014/main" id="{583713F9-C202-2DD0-945D-1FB2391BD85F}"/>
                </a:ext>
              </a:extLst>
            </p:cNvPr>
            <p:cNvSpPr/>
            <p:nvPr/>
          </p:nvSpPr>
          <p:spPr>
            <a:xfrm>
              <a:off x="919491" y="2924099"/>
              <a:ext cx="135435" cy="133780"/>
            </a:xfrm>
            <a:custGeom>
              <a:avLst/>
              <a:gdLst/>
              <a:ahLst/>
              <a:cxnLst/>
              <a:rect l="l" t="t" r="r" b="b"/>
              <a:pathLst>
                <a:path w="5155" h="5092" extrusionOk="0">
                  <a:moveTo>
                    <a:pt x="4759" y="1"/>
                  </a:moveTo>
                  <a:cubicBezTo>
                    <a:pt x="4676" y="1"/>
                    <a:pt x="4592" y="32"/>
                    <a:pt x="4530" y="95"/>
                  </a:cubicBezTo>
                  <a:lnTo>
                    <a:pt x="126" y="4499"/>
                  </a:lnTo>
                  <a:cubicBezTo>
                    <a:pt x="1" y="4624"/>
                    <a:pt x="1" y="4832"/>
                    <a:pt x="126" y="4957"/>
                  </a:cubicBezTo>
                  <a:lnTo>
                    <a:pt x="160" y="4999"/>
                  </a:lnTo>
                  <a:cubicBezTo>
                    <a:pt x="222" y="5060"/>
                    <a:pt x="304" y="5091"/>
                    <a:pt x="386" y="5091"/>
                  </a:cubicBezTo>
                  <a:cubicBezTo>
                    <a:pt x="470" y="5091"/>
                    <a:pt x="555" y="5058"/>
                    <a:pt x="618" y="4992"/>
                  </a:cubicBezTo>
                  <a:lnTo>
                    <a:pt x="5022" y="587"/>
                  </a:lnTo>
                  <a:cubicBezTo>
                    <a:pt x="5154" y="462"/>
                    <a:pt x="5154" y="254"/>
                    <a:pt x="5022" y="129"/>
                  </a:cubicBezTo>
                  <a:lnTo>
                    <a:pt x="4988" y="95"/>
                  </a:lnTo>
                  <a:cubicBezTo>
                    <a:pt x="4925" y="32"/>
                    <a:pt x="4842" y="1"/>
                    <a:pt x="4759"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91;p61">
              <a:extLst>
                <a:ext uri="{FF2B5EF4-FFF2-40B4-BE49-F238E27FC236}">
                  <a16:creationId xmlns:a16="http://schemas.microsoft.com/office/drawing/2014/main" id="{E31E916D-5234-5247-27A0-0062C9AAD05E}"/>
                </a:ext>
              </a:extLst>
            </p:cNvPr>
            <p:cNvSpPr/>
            <p:nvPr/>
          </p:nvSpPr>
          <p:spPr>
            <a:xfrm>
              <a:off x="919491" y="2924152"/>
              <a:ext cx="133254" cy="133648"/>
            </a:xfrm>
            <a:custGeom>
              <a:avLst/>
              <a:gdLst/>
              <a:ahLst/>
              <a:cxnLst/>
              <a:rect l="l" t="t" r="r" b="b"/>
              <a:pathLst>
                <a:path w="5072" h="5087" extrusionOk="0">
                  <a:moveTo>
                    <a:pt x="4762" y="1"/>
                  </a:moveTo>
                  <a:cubicBezTo>
                    <a:pt x="4676" y="1"/>
                    <a:pt x="4589" y="34"/>
                    <a:pt x="4523" y="100"/>
                  </a:cubicBezTo>
                  <a:lnTo>
                    <a:pt x="132" y="4490"/>
                  </a:lnTo>
                  <a:cubicBezTo>
                    <a:pt x="1" y="4622"/>
                    <a:pt x="1" y="4837"/>
                    <a:pt x="132" y="4962"/>
                  </a:cubicBezTo>
                  <a:lnTo>
                    <a:pt x="153" y="4990"/>
                  </a:lnTo>
                  <a:cubicBezTo>
                    <a:pt x="216" y="5045"/>
                    <a:pt x="299" y="5080"/>
                    <a:pt x="382" y="5087"/>
                  </a:cubicBezTo>
                  <a:cubicBezTo>
                    <a:pt x="306" y="4955"/>
                    <a:pt x="327" y="4781"/>
                    <a:pt x="438" y="4671"/>
                  </a:cubicBezTo>
                  <a:lnTo>
                    <a:pt x="4828" y="280"/>
                  </a:lnTo>
                  <a:cubicBezTo>
                    <a:pt x="4891" y="217"/>
                    <a:pt x="4974" y="183"/>
                    <a:pt x="5071" y="183"/>
                  </a:cubicBezTo>
                  <a:cubicBezTo>
                    <a:pt x="5057" y="162"/>
                    <a:pt x="5036" y="141"/>
                    <a:pt x="5022" y="120"/>
                  </a:cubicBezTo>
                  <a:lnTo>
                    <a:pt x="5002" y="100"/>
                  </a:lnTo>
                  <a:cubicBezTo>
                    <a:pt x="4936" y="34"/>
                    <a:pt x="4849" y="1"/>
                    <a:pt x="4762" y="1"/>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תמונה 31">
            <a:extLst>
              <a:ext uri="{FF2B5EF4-FFF2-40B4-BE49-F238E27FC236}">
                <a16:creationId xmlns:a16="http://schemas.microsoft.com/office/drawing/2014/main" id="{05FC4E8C-ED90-FA30-8960-9922EC1F6499}"/>
              </a:ext>
            </a:extLst>
          </p:cNvPr>
          <p:cNvPicPr>
            <a:picLocks noChangeAspect="1"/>
          </p:cNvPicPr>
          <p:nvPr/>
        </p:nvPicPr>
        <p:blipFill>
          <a:blip r:embed="rId3"/>
          <a:stretch>
            <a:fillRect/>
          </a:stretch>
        </p:blipFill>
        <p:spPr>
          <a:xfrm>
            <a:off x="100237" y="3076629"/>
            <a:ext cx="3714442" cy="2011692"/>
          </a:xfrm>
          <a:prstGeom prst="rect">
            <a:avLst/>
          </a:prstGeom>
        </p:spPr>
      </p:pic>
    </p:spTree>
    <p:extLst>
      <p:ext uri="{BB962C8B-B14F-4D97-AF65-F5344CB8AC3E}">
        <p14:creationId xmlns:p14="http://schemas.microsoft.com/office/powerpoint/2010/main" val="539253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3">
          <a:extLst>
            <a:ext uri="{FF2B5EF4-FFF2-40B4-BE49-F238E27FC236}">
              <a16:creationId xmlns:a16="http://schemas.microsoft.com/office/drawing/2014/main" id="{A1A465A6-1156-65A9-E583-0536AA9E8C56}"/>
            </a:ext>
          </a:extLst>
        </p:cNvPr>
        <p:cNvGrpSpPr/>
        <p:nvPr/>
      </p:nvGrpSpPr>
      <p:grpSpPr>
        <a:xfrm>
          <a:off x="0" y="0"/>
          <a:ext cx="0" cy="0"/>
          <a:chOff x="0" y="0"/>
          <a:chExt cx="0" cy="0"/>
        </a:xfrm>
      </p:grpSpPr>
      <p:sp>
        <p:nvSpPr>
          <p:cNvPr id="755" name="Google Shape;755;p28">
            <a:extLst>
              <a:ext uri="{FF2B5EF4-FFF2-40B4-BE49-F238E27FC236}">
                <a16:creationId xmlns:a16="http://schemas.microsoft.com/office/drawing/2014/main" id="{B7C686E6-D30D-C54C-7F3E-0166D043AC47}"/>
              </a:ext>
            </a:extLst>
          </p:cNvPr>
          <p:cNvSpPr txBox="1">
            <a:spLocks noGrp="1"/>
          </p:cNvSpPr>
          <p:nvPr>
            <p:ph type="ctrTitle"/>
          </p:nvPr>
        </p:nvSpPr>
        <p:spPr>
          <a:xfrm>
            <a:off x="1402357" y="193851"/>
            <a:ext cx="7180034" cy="9189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dirty="0" err="1">
                <a:latin typeface="Calibri" panose="020F0502020204030204" pitchFamily="34" charset="0"/>
                <a:ea typeface="Calibri" panose="020F0502020204030204" pitchFamily="34" charset="0"/>
                <a:cs typeface="Calibri" panose="020F0502020204030204" pitchFamily="34" charset="0"/>
              </a:rPr>
              <a:t>פ'יצרים</a:t>
            </a:r>
            <a:r>
              <a:rPr lang="he-IL" dirty="0">
                <a:latin typeface="Calibri" panose="020F0502020204030204" pitchFamily="34" charset="0"/>
                <a:ea typeface="Calibri" panose="020F0502020204030204" pitchFamily="34" charset="0"/>
                <a:cs typeface="Calibri" panose="020F0502020204030204" pitchFamily="34" charset="0"/>
              </a:rPr>
              <a:t> מעניינים במערכת</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756" name="Google Shape;756;p28">
            <a:extLst>
              <a:ext uri="{FF2B5EF4-FFF2-40B4-BE49-F238E27FC236}">
                <a16:creationId xmlns:a16="http://schemas.microsoft.com/office/drawing/2014/main" id="{C21EFD43-F965-C87C-34D2-6E346D7F7CA4}"/>
              </a:ext>
            </a:extLst>
          </p:cNvPr>
          <p:cNvSpPr txBox="1">
            <a:spLocks noGrp="1"/>
          </p:cNvSpPr>
          <p:nvPr>
            <p:ph type="subTitle" idx="1"/>
          </p:nvPr>
        </p:nvSpPr>
        <p:spPr>
          <a:xfrm>
            <a:off x="1402357" y="958765"/>
            <a:ext cx="7336133" cy="3558055"/>
          </a:xfrm>
          <a:prstGeom prst="rect">
            <a:avLst/>
          </a:prstGeom>
        </p:spPr>
        <p:txBody>
          <a:bodyPr spcFirstLastPara="1" wrap="square" lIns="91425" tIns="91425" rIns="91425" bIns="91425" anchor="t" anchorCtr="0">
            <a:noAutofit/>
          </a:bodyPr>
          <a:lstStyle/>
          <a:p>
            <a:pPr algn="r" rtl="1">
              <a:buNone/>
            </a:pPr>
            <a:r>
              <a:rPr lang="he-IL" sz="2000" b="1" dirty="0">
                <a:latin typeface="Calibri" panose="020F0502020204030204" pitchFamily="34" charset="0"/>
                <a:ea typeface="Calibri" panose="020F0502020204030204" pitchFamily="34" charset="0"/>
                <a:cs typeface="Calibri" panose="020F0502020204030204" pitchFamily="34" charset="0"/>
              </a:rPr>
              <a:t>🎮</a:t>
            </a:r>
            <a:r>
              <a:rPr lang="he-IL" b="1" dirty="0">
                <a:latin typeface="Calibri" panose="020F0502020204030204" pitchFamily="34" charset="0"/>
                <a:ea typeface="Calibri" panose="020F0502020204030204" pitchFamily="34" charset="0"/>
                <a:cs typeface="Calibri" panose="020F0502020204030204" pitchFamily="34" charset="0"/>
              </a:rPr>
              <a:t> </a:t>
            </a:r>
            <a:r>
              <a:rPr lang="he-IL" sz="1800" b="1" dirty="0">
                <a:latin typeface="Calibri" panose="020F0502020204030204" pitchFamily="34" charset="0"/>
                <a:ea typeface="Calibri" panose="020F0502020204030204" pitchFamily="34" charset="0"/>
                <a:cs typeface="Calibri" panose="020F0502020204030204" pitchFamily="34" charset="0"/>
              </a:rPr>
              <a:t>משחק מבוך אינטראקטיבי</a:t>
            </a:r>
          </a:p>
          <a:p>
            <a:pPr algn="r" rtl="1">
              <a:buFont typeface="Arial" panose="020B0604020202020204" pitchFamily="34" charset="0"/>
              <a:buChar char="•"/>
            </a:pPr>
            <a:r>
              <a:rPr lang="he-IL" dirty="0">
                <a:latin typeface="Calibri" panose="020F0502020204030204" pitchFamily="34" charset="0"/>
                <a:ea typeface="Calibri" panose="020F0502020204030204" pitchFamily="34" charset="0"/>
                <a:cs typeface="Calibri" panose="020F0502020204030204" pitchFamily="34" charset="0"/>
              </a:rPr>
              <a:t>שליטה מלאה על שחקן הסירה באמצעות כפתורים ייעודיים.</a:t>
            </a:r>
          </a:p>
          <a:p>
            <a:pPr algn="r" rtl="1">
              <a:buFont typeface="Arial" panose="020B0604020202020204" pitchFamily="34" charset="0"/>
              <a:buChar char="•"/>
            </a:pPr>
            <a:r>
              <a:rPr lang="he-IL" dirty="0">
                <a:latin typeface="Calibri" panose="020F0502020204030204" pitchFamily="34" charset="0"/>
                <a:ea typeface="Calibri" panose="020F0502020204030204" pitchFamily="34" charset="0"/>
                <a:cs typeface="Calibri" panose="020F0502020204030204" pitchFamily="34" charset="0"/>
              </a:rPr>
              <a:t>מצלמה עוקבת שמתעדכנת אוטומטית לפי מיקום השחקן במבוך.</a:t>
            </a:r>
          </a:p>
          <a:p>
            <a:pPr algn="r" rtl="1">
              <a:buFont typeface="Arial" panose="020B0604020202020204" pitchFamily="34" charset="0"/>
              <a:buChar char="•"/>
            </a:pPr>
            <a:r>
              <a:rPr lang="he-IL" dirty="0">
                <a:latin typeface="Calibri" panose="020F0502020204030204" pitchFamily="34" charset="0"/>
                <a:ea typeface="Calibri" panose="020F0502020204030204" pitchFamily="34" charset="0"/>
                <a:cs typeface="Calibri" panose="020F0502020204030204" pitchFamily="34" charset="0"/>
              </a:rPr>
              <a:t>שאלות טריוויה חכמות מופיעות כאשר השחקן נכנס ל־</a:t>
            </a:r>
            <a:r>
              <a:rPr lang="en-US" dirty="0">
                <a:latin typeface="Calibri" panose="020F0502020204030204" pitchFamily="34" charset="0"/>
                <a:ea typeface="Calibri" panose="020F0502020204030204" pitchFamily="34" charset="0"/>
                <a:cs typeface="Calibri" panose="020F0502020204030204" pitchFamily="34" charset="0"/>
              </a:rPr>
              <a:t> Checkpoint </a:t>
            </a:r>
            <a:r>
              <a:rPr lang="he-IL" dirty="0">
                <a:latin typeface="Calibri" panose="020F0502020204030204" pitchFamily="34" charset="0"/>
                <a:ea typeface="Calibri" panose="020F0502020204030204" pitchFamily="34" charset="0"/>
                <a:cs typeface="Calibri" panose="020F0502020204030204" pitchFamily="34" charset="0"/>
              </a:rPr>
              <a:t>ייעודי, מלוות באפקט קולי שמעורר תשומת לב.</a:t>
            </a:r>
          </a:p>
          <a:p>
            <a:pPr algn="r" rtl="1">
              <a:buFont typeface="Arial" panose="020B0604020202020204" pitchFamily="34" charset="0"/>
              <a:buChar char="•"/>
            </a:pPr>
            <a:r>
              <a:rPr lang="he-IL" dirty="0">
                <a:latin typeface="Calibri" panose="020F0502020204030204" pitchFamily="34" charset="0"/>
                <a:ea typeface="Calibri" panose="020F0502020204030204" pitchFamily="34" charset="0"/>
                <a:cs typeface="Calibri" panose="020F0502020204030204" pitchFamily="34" charset="0"/>
              </a:rPr>
              <a:t>משוב </a:t>
            </a:r>
            <a:r>
              <a:rPr lang="he-IL" dirty="0" err="1">
                <a:latin typeface="Calibri" panose="020F0502020204030204" pitchFamily="34" charset="0"/>
                <a:ea typeface="Calibri" panose="020F0502020204030204" pitchFamily="34" charset="0"/>
                <a:cs typeface="Calibri" panose="020F0502020204030204" pitchFamily="34" charset="0"/>
              </a:rPr>
              <a:t>מיידי</a:t>
            </a:r>
            <a:r>
              <a:rPr lang="he-IL" dirty="0">
                <a:latin typeface="Calibri" panose="020F0502020204030204" pitchFamily="34" charset="0"/>
                <a:ea typeface="Calibri" panose="020F0502020204030204" pitchFamily="34" charset="0"/>
                <a:cs typeface="Calibri" panose="020F0502020204030204" pitchFamily="34" charset="0"/>
              </a:rPr>
              <a:t> וצבעוני – ירוק לתשובה נכונה, אדום לשגויה, בליווי אפקטים קוליים.</a:t>
            </a:r>
          </a:p>
          <a:p>
            <a:pPr algn="r" rtl="1">
              <a:buFont typeface="Arial" panose="020B0604020202020204" pitchFamily="34" charset="0"/>
              <a:buChar char="•"/>
            </a:pPr>
            <a:r>
              <a:rPr lang="he-IL" dirty="0">
                <a:latin typeface="Calibri" panose="020F0502020204030204" pitchFamily="34" charset="0"/>
                <a:ea typeface="Calibri" panose="020F0502020204030204" pitchFamily="34" charset="0"/>
                <a:cs typeface="Calibri" panose="020F0502020204030204" pitchFamily="34" charset="0"/>
              </a:rPr>
              <a:t>מערכת ניקוד דינמית שמעודדת למידה תוך כדי משחק.</a:t>
            </a:r>
          </a:p>
        </p:txBody>
      </p:sp>
      <p:grpSp>
        <p:nvGrpSpPr>
          <p:cNvPr id="9" name="Google Shape;6570;p61">
            <a:extLst>
              <a:ext uri="{FF2B5EF4-FFF2-40B4-BE49-F238E27FC236}">
                <a16:creationId xmlns:a16="http://schemas.microsoft.com/office/drawing/2014/main" id="{75B6BDC5-C070-1797-0CBA-5BBF4C717749}"/>
              </a:ext>
            </a:extLst>
          </p:cNvPr>
          <p:cNvGrpSpPr/>
          <p:nvPr/>
        </p:nvGrpSpPr>
        <p:grpSpPr>
          <a:xfrm>
            <a:off x="100237" y="193851"/>
            <a:ext cx="680156" cy="573407"/>
            <a:chOff x="830742" y="2763601"/>
            <a:chExt cx="384734" cy="381556"/>
          </a:xfrm>
        </p:grpSpPr>
        <p:sp>
          <p:nvSpPr>
            <p:cNvPr id="10" name="Google Shape;6571;p61">
              <a:extLst>
                <a:ext uri="{FF2B5EF4-FFF2-40B4-BE49-F238E27FC236}">
                  <a16:creationId xmlns:a16="http://schemas.microsoft.com/office/drawing/2014/main" id="{DE141DBD-02C2-E77D-A664-036836DA91F4}"/>
                </a:ext>
              </a:extLst>
            </p:cNvPr>
            <p:cNvSpPr/>
            <p:nvPr/>
          </p:nvSpPr>
          <p:spPr>
            <a:xfrm>
              <a:off x="830742" y="2881012"/>
              <a:ext cx="174423" cy="83678"/>
            </a:xfrm>
            <a:custGeom>
              <a:avLst/>
              <a:gdLst/>
              <a:ahLst/>
              <a:cxnLst/>
              <a:rect l="l" t="t" r="r" b="b"/>
              <a:pathLst>
                <a:path w="6639" h="3185" extrusionOk="0">
                  <a:moveTo>
                    <a:pt x="6639" y="1"/>
                  </a:moveTo>
                  <a:lnTo>
                    <a:pt x="5189" y="125"/>
                  </a:lnTo>
                  <a:cubicBezTo>
                    <a:pt x="3289" y="285"/>
                    <a:pt x="1506" y="1110"/>
                    <a:pt x="160" y="2456"/>
                  </a:cubicBezTo>
                  <a:cubicBezTo>
                    <a:pt x="1" y="2616"/>
                    <a:pt x="105" y="2886"/>
                    <a:pt x="327" y="2907"/>
                  </a:cubicBezTo>
                  <a:lnTo>
                    <a:pt x="3462" y="3184"/>
                  </a:lnTo>
                  <a:lnTo>
                    <a:pt x="6639" y="1"/>
                  </a:ln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72;p61">
              <a:extLst>
                <a:ext uri="{FF2B5EF4-FFF2-40B4-BE49-F238E27FC236}">
                  <a16:creationId xmlns:a16="http://schemas.microsoft.com/office/drawing/2014/main" id="{56D4477A-BD3C-BEFB-9F00-11252CA1E160}"/>
                </a:ext>
              </a:extLst>
            </p:cNvPr>
            <p:cNvSpPr/>
            <p:nvPr/>
          </p:nvSpPr>
          <p:spPr>
            <a:xfrm>
              <a:off x="1013520" y="2973045"/>
              <a:ext cx="83494" cy="172111"/>
            </a:xfrm>
            <a:custGeom>
              <a:avLst/>
              <a:gdLst/>
              <a:ahLst/>
              <a:cxnLst/>
              <a:rect l="l" t="t" r="r" b="b"/>
              <a:pathLst>
                <a:path w="3178" h="6551" extrusionOk="0">
                  <a:moveTo>
                    <a:pt x="3178" y="0"/>
                  </a:moveTo>
                  <a:lnTo>
                    <a:pt x="1" y="3177"/>
                  </a:lnTo>
                  <a:lnTo>
                    <a:pt x="278" y="6305"/>
                  </a:lnTo>
                  <a:cubicBezTo>
                    <a:pt x="292" y="6457"/>
                    <a:pt x="415" y="6550"/>
                    <a:pt x="543" y="6550"/>
                  </a:cubicBezTo>
                  <a:cubicBezTo>
                    <a:pt x="608" y="6550"/>
                    <a:pt x="675" y="6526"/>
                    <a:pt x="729" y="6472"/>
                  </a:cubicBezTo>
                  <a:cubicBezTo>
                    <a:pt x="2075" y="5126"/>
                    <a:pt x="2900" y="3344"/>
                    <a:pt x="3053" y="1443"/>
                  </a:cubicBezTo>
                  <a:lnTo>
                    <a:pt x="3178" y="0"/>
                  </a:ln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73;p61">
              <a:extLst>
                <a:ext uri="{FF2B5EF4-FFF2-40B4-BE49-F238E27FC236}">
                  <a16:creationId xmlns:a16="http://schemas.microsoft.com/office/drawing/2014/main" id="{4690B0F8-105F-73DA-EB51-5EA8A5125D28}"/>
                </a:ext>
              </a:extLst>
            </p:cNvPr>
            <p:cNvSpPr/>
            <p:nvPr/>
          </p:nvSpPr>
          <p:spPr>
            <a:xfrm>
              <a:off x="830742" y="2885557"/>
              <a:ext cx="125583" cy="72932"/>
            </a:xfrm>
            <a:custGeom>
              <a:avLst/>
              <a:gdLst/>
              <a:ahLst/>
              <a:cxnLst/>
              <a:rect l="l" t="t" r="r" b="b"/>
              <a:pathLst>
                <a:path w="4780" h="2776" extrusionOk="0">
                  <a:moveTo>
                    <a:pt x="4780" y="1"/>
                  </a:moveTo>
                  <a:lnTo>
                    <a:pt x="4780" y="1"/>
                  </a:lnTo>
                  <a:cubicBezTo>
                    <a:pt x="3032" y="237"/>
                    <a:pt x="1409" y="1034"/>
                    <a:pt x="160" y="2283"/>
                  </a:cubicBezTo>
                  <a:cubicBezTo>
                    <a:pt x="1" y="2443"/>
                    <a:pt x="105" y="2713"/>
                    <a:pt x="327" y="2734"/>
                  </a:cubicBezTo>
                  <a:lnTo>
                    <a:pt x="791" y="2775"/>
                  </a:lnTo>
                  <a:cubicBezTo>
                    <a:pt x="646" y="2664"/>
                    <a:pt x="625" y="2449"/>
                    <a:pt x="750" y="2318"/>
                  </a:cubicBezTo>
                  <a:cubicBezTo>
                    <a:pt x="1867" y="1201"/>
                    <a:pt x="3261" y="403"/>
                    <a:pt x="4780" y="1"/>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74;p61">
              <a:extLst>
                <a:ext uri="{FF2B5EF4-FFF2-40B4-BE49-F238E27FC236}">
                  <a16:creationId xmlns:a16="http://schemas.microsoft.com/office/drawing/2014/main" id="{645A922D-7E71-0AD9-D64B-1E488BC39910}"/>
                </a:ext>
              </a:extLst>
            </p:cNvPr>
            <p:cNvSpPr/>
            <p:nvPr/>
          </p:nvSpPr>
          <p:spPr>
            <a:xfrm>
              <a:off x="1013520" y="3041012"/>
              <a:ext cx="24460" cy="104144"/>
            </a:xfrm>
            <a:custGeom>
              <a:avLst/>
              <a:gdLst/>
              <a:ahLst/>
              <a:cxnLst/>
              <a:rect l="l" t="t" r="r" b="b"/>
              <a:pathLst>
                <a:path w="931" h="3964" extrusionOk="0">
                  <a:moveTo>
                    <a:pt x="583" y="1"/>
                  </a:moveTo>
                  <a:lnTo>
                    <a:pt x="1" y="590"/>
                  </a:lnTo>
                  <a:lnTo>
                    <a:pt x="278" y="3718"/>
                  </a:lnTo>
                  <a:cubicBezTo>
                    <a:pt x="292" y="3870"/>
                    <a:pt x="415" y="3963"/>
                    <a:pt x="543" y="3963"/>
                  </a:cubicBezTo>
                  <a:cubicBezTo>
                    <a:pt x="608" y="3963"/>
                    <a:pt x="675" y="3939"/>
                    <a:pt x="729" y="3885"/>
                  </a:cubicBezTo>
                  <a:cubicBezTo>
                    <a:pt x="798" y="3815"/>
                    <a:pt x="861" y="3746"/>
                    <a:pt x="930" y="3677"/>
                  </a:cubicBezTo>
                  <a:cubicBezTo>
                    <a:pt x="909" y="3642"/>
                    <a:pt x="902" y="3607"/>
                    <a:pt x="902" y="3573"/>
                  </a:cubicBezTo>
                  <a:lnTo>
                    <a:pt x="583" y="1"/>
                  </a:ln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75;p61">
              <a:extLst>
                <a:ext uri="{FF2B5EF4-FFF2-40B4-BE49-F238E27FC236}">
                  <a16:creationId xmlns:a16="http://schemas.microsoft.com/office/drawing/2014/main" id="{0986D27E-0D55-02A2-5680-231246A1849C}"/>
                </a:ext>
              </a:extLst>
            </p:cNvPr>
            <p:cNvSpPr/>
            <p:nvPr/>
          </p:nvSpPr>
          <p:spPr>
            <a:xfrm>
              <a:off x="903281" y="2763601"/>
              <a:ext cx="312038" cy="310383"/>
            </a:xfrm>
            <a:custGeom>
              <a:avLst/>
              <a:gdLst/>
              <a:ahLst/>
              <a:cxnLst/>
              <a:rect l="l" t="t" r="r" b="b"/>
              <a:pathLst>
                <a:path w="11877" h="11814" extrusionOk="0">
                  <a:moveTo>
                    <a:pt x="11644" y="0"/>
                  </a:moveTo>
                  <a:cubicBezTo>
                    <a:pt x="11624" y="0"/>
                    <a:pt x="11604" y="3"/>
                    <a:pt x="11584" y="10"/>
                  </a:cubicBezTo>
                  <a:lnTo>
                    <a:pt x="9080" y="745"/>
                  </a:lnTo>
                  <a:lnTo>
                    <a:pt x="7228" y="1286"/>
                  </a:lnTo>
                  <a:cubicBezTo>
                    <a:pt x="7075" y="1327"/>
                    <a:pt x="6937" y="1411"/>
                    <a:pt x="6826" y="1522"/>
                  </a:cubicBezTo>
                  <a:lnTo>
                    <a:pt x="91" y="8257"/>
                  </a:lnTo>
                  <a:cubicBezTo>
                    <a:pt x="0" y="8340"/>
                    <a:pt x="0" y="8479"/>
                    <a:pt x="91" y="8569"/>
                  </a:cubicBezTo>
                  <a:lnTo>
                    <a:pt x="1436" y="9914"/>
                  </a:lnTo>
                  <a:lnTo>
                    <a:pt x="1929" y="10414"/>
                  </a:lnTo>
                  <a:lnTo>
                    <a:pt x="3267" y="11746"/>
                  </a:lnTo>
                  <a:cubicBezTo>
                    <a:pt x="3312" y="11791"/>
                    <a:pt x="3373" y="11813"/>
                    <a:pt x="3435" y="11813"/>
                  </a:cubicBezTo>
                  <a:cubicBezTo>
                    <a:pt x="3496" y="11813"/>
                    <a:pt x="3559" y="11791"/>
                    <a:pt x="3607" y="11746"/>
                  </a:cubicBezTo>
                  <a:lnTo>
                    <a:pt x="7374" y="7965"/>
                  </a:lnTo>
                  <a:lnTo>
                    <a:pt x="10308" y="5038"/>
                  </a:lnTo>
                  <a:cubicBezTo>
                    <a:pt x="10432" y="4913"/>
                    <a:pt x="10523" y="4761"/>
                    <a:pt x="10571" y="4594"/>
                  </a:cubicBezTo>
                  <a:lnTo>
                    <a:pt x="11840" y="259"/>
                  </a:lnTo>
                  <a:cubicBezTo>
                    <a:pt x="11876" y="127"/>
                    <a:pt x="11772" y="0"/>
                    <a:pt x="11644" y="0"/>
                  </a:cubicBezTo>
                  <a:close/>
                </a:path>
              </a:pathLst>
            </a:custGeom>
            <a:solidFill>
              <a:srgbClr val="E5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76;p61">
              <a:extLst>
                <a:ext uri="{FF2B5EF4-FFF2-40B4-BE49-F238E27FC236}">
                  <a16:creationId xmlns:a16="http://schemas.microsoft.com/office/drawing/2014/main" id="{E7A47B7C-D6D6-9A73-E318-9CEB07E3CB72}"/>
                </a:ext>
              </a:extLst>
            </p:cNvPr>
            <p:cNvSpPr/>
            <p:nvPr/>
          </p:nvSpPr>
          <p:spPr>
            <a:xfrm>
              <a:off x="903281" y="2763601"/>
              <a:ext cx="312012" cy="232065"/>
            </a:xfrm>
            <a:custGeom>
              <a:avLst/>
              <a:gdLst/>
              <a:ahLst/>
              <a:cxnLst/>
              <a:rect l="l" t="t" r="r" b="b"/>
              <a:pathLst>
                <a:path w="11876" h="8833" extrusionOk="0">
                  <a:moveTo>
                    <a:pt x="11637" y="0"/>
                  </a:moveTo>
                  <a:cubicBezTo>
                    <a:pt x="11618" y="0"/>
                    <a:pt x="11597" y="3"/>
                    <a:pt x="11577" y="10"/>
                  </a:cubicBezTo>
                  <a:lnTo>
                    <a:pt x="7207" y="1286"/>
                  </a:lnTo>
                  <a:cubicBezTo>
                    <a:pt x="7068" y="1327"/>
                    <a:pt x="6943" y="1404"/>
                    <a:pt x="6839" y="1501"/>
                  </a:cubicBezTo>
                  <a:lnTo>
                    <a:pt x="91" y="8257"/>
                  </a:lnTo>
                  <a:cubicBezTo>
                    <a:pt x="0" y="8340"/>
                    <a:pt x="0" y="8479"/>
                    <a:pt x="91" y="8569"/>
                  </a:cubicBezTo>
                  <a:lnTo>
                    <a:pt x="361" y="8832"/>
                  </a:lnTo>
                  <a:lnTo>
                    <a:pt x="1117" y="8069"/>
                  </a:lnTo>
                  <a:lnTo>
                    <a:pt x="7179" y="2007"/>
                  </a:lnTo>
                  <a:cubicBezTo>
                    <a:pt x="7269" y="1917"/>
                    <a:pt x="7387" y="1848"/>
                    <a:pt x="7512" y="1813"/>
                  </a:cubicBezTo>
                  <a:lnTo>
                    <a:pt x="11750" y="571"/>
                  </a:lnTo>
                  <a:lnTo>
                    <a:pt x="11833" y="266"/>
                  </a:lnTo>
                  <a:cubicBezTo>
                    <a:pt x="11876" y="128"/>
                    <a:pt x="11767" y="0"/>
                    <a:pt x="11637"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77;p61">
              <a:extLst>
                <a:ext uri="{FF2B5EF4-FFF2-40B4-BE49-F238E27FC236}">
                  <a16:creationId xmlns:a16="http://schemas.microsoft.com/office/drawing/2014/main" id="{58080973-DABD-40AC-2EF1-0058EB203A18}"/>
                </a:ext>
              </a:extLst>
            </p:cNvPr>
            <p:cNvSpPr/>
            <p:nvPr/>
          </p:nvSpPr>
          <p:spPr>
            <a:xfrm>
              <a:off x="1060732" y="2852218"/>
              <a:ext cx="65261" cy="65261"/>
            </a:xfrm>
            <a:custGeom>
              <a:avLst/>
              <a:gdLst/>
              <a:ahLst/>
              <a:cxnLst/>
              <a:rect l="l" t="t" r="r" b="b"/>
              <a:pathLst>
                <a:path w="2484" h="2484" extrusionOk="0">
                  <a:moveTo>
                    <a:pt x="1242" y="1"/>
                  </a:moveTo>
                  <a:cubicBezTo>
                    <a:pt x="555" y="1"/>
                    <a:pt x="0" y="556"/>
                    <a:pt x="0" y="1242"/>
                  </a:cubicBezTo>
                  <a:cubicBezTo>
                    <a:pt x="0" y="1929"/>
                    <a:pt x="555" y="2484"/>
                    <a:pt x="1242" y="2484"/>
                  </a:cubicBezTo>
                  <a:cubicBezTo>
                    <a:pt x="1922" y="2484"/>
                    <a:pt x="2483" y="1929"/>
                    <a:pt x="2483" y="1242"/>
                  </a:cubicBezTo>
                  <a:cubicBezTo>
                    <a:pt x="2483" y="556"/>
                    <a:pt x="1922" y="1"/>
                    <a:pt x="1242" y="1"/>
                  </a:cubicBezTo>
                  <a:close/>
                </a:path>
              </a:pathLst>
            </a:custGeom>
            <a:solidFill>
              <a:srgbClr val="617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578;p61">
              <a:extLst>
                <a:ext uri="{FF2B5EF4-FFF2-40B4-BE49-F238E27FC236}">
                  <a16:creationId xmlns:a16="http://schemas.microsoft.com/office/drawing/2014/main" id="{4E9046DF-2294-EC45-B91E-A841B67DA62E}"/>
                </a:ext>
              </a:extLst>
            </p:cNvPr>
            <p:cNvSpPr/>
            <p:nvPr/>
          </p:nvSpPr>
          <p:spPr>
            <a:xfrm>
              <a:off x="1060732" y="2852218"/>
              <a:ext cx="40302" cy="65287"/>
            </a:xfrm>
            <a:custGeom>
              <a:avLst/>
              <a:gdLst/>
              <a:ahLst/>
              <a:cxnLst/>
              <a:rect l="l" t="t" r="r" b="b"/>
              <a:pathLst>
                <a:path w="1534" h="2485" extrusionOk="0">
                  <a:moveTo>
                    <a:pt x="1239" y="0"/>
                  </a:moveTo>
                  <a:cubicBezTo>
                    <a:pt x="572" y="0"/>
                    <a:pt x="0" y="539"/>
                    <a:pt x="0" y="1242"/>
                  </a:cubicBezTo>
                  <a:cubicBezTo>
                    <a:pt x="0" y="1945"/>
                    <a:pt x="572" y="2484"/>
                    <a:pt x="1239" y="2484"/>
                  </a:cubicBezTo>
                  <a:cubicBezTo>
                    <a:pt x="1336" y="2484"/>
                    <a:pt x="1434" y="2473"/>
                    <a:pt x="1533" y="2449"/>
                  </a:cubicBezTo>
                  <a:cubicBezTo>
                    <a:pt x="590" y="2220"/>
                    <a:pt x="264" y="1048"/>
                    <a:pt x="944" y="361"/>
                  </a:cubicBezTo>
                  <a:cubicBezTo>
                    <a:pt x="1110" y="202"/>
                    <a:pt x="1311" y="91"/>
                    <a:pt x="1533" y="35"/>
                  </a:cubicBezTo>
                  <a:cubicBezTo>
                    <a:pt x="1434" y="12"/>
                    <a:pt x="1336" y="0"/>
                    <a:pt x="1239" y="0"/>
                  </a:cubicBezTo>
                  <a:close/>
                </a:path>
              </a:pathLst>
            </a:custGeom>
            <a:solidFill>
              <a:srgbClr val="4760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79;p61">
              <a:extLst>
                <a:ext uri="{FF2B5EF4-FFF2-40B4-BE49-F238E27FC236}">
                  <a16:creationId xmlns:a16="http://schemas.microsoft.com/office/drawing/2014/main" id="{A92F7015-2116-DE40-250D-5D355956BD7F}"/>
                </a:ext>
              </a:extLst>
            </p:cNvPr>
            <p:cNvSpPr/>
            <p:nvPr/>
          </p:nvSpPr>
          <p:spPr>
            <a:xfrm>
              <a:off x="895084" y="2998739"/>
              <a:ext cx="84387" cy="83520"/>
            </a:xfrm>
            <a:custGeom>
              <a:avLst/>
              <a:gdLst/>
              <a:ahLst/>
              <a:cxnLst/>
              <a:rect l="l" t="t" r="r" b="b"/>
              <a:pathLst>
                <a:path w="3212" h="3179" extrusionOk="0">
                  <a:moveTo>
                    <a:pt x="833" y="0"/>
                  </a:moveTo>
                  <a:lnTo>
                    <a:pt x="125" y="701"/>
                  </a:lnTo>
                  <a:cubicBezTo>
                    <a:pt x="0" y="826"/>
                    <a:pt x="0" y="1034"/>
                    <a:pt x="125" y="1166"/>
                  </a:cubicBezTo>
                  <a:lnTo>
                    <a:pt x="1082" y="2123"/>
                  </a:lnTo>
                  <a:lnTo>
                    <a:pt x="2046" y="3080"/>
                  </a:lnTo>
                  <a:cubicBezTo>
                    <a:pt x="2109" y="3146"/>
                    <a:pt x="2192" y="3179"/>
                    <a:pt x="2276" y="3179"/>
                  </a:cubicBezTo>
                  <a:cubicBezTo>
                    <a:pt x="2360" y="3179"/>
                    <a:pt x="2445" y="3146"/>
                    <a:pt x="2511" y="3080"/>
                  </a:cubicBezTo>
                  <a:lnTo>
                    <a:pt x="3212" y="2379"/>
                  </a:lnTo>
                  <a:lnTo>
                    <a:pt x="2275" y="1436"/>
                  </a:lnTo>
                  <a:lnTo>
                    <a:pt x="1769" y="937"/>
                  </a:lnTo>
                  <a:lnTo>
                    <a:pt x="833" y="0"/>
                  </a:lnTo>
                  <a:close/>
                </a:path>
              </a:pathLst>
            </a:custGeom>
            <a:solidFill>
              <a:srgbClr val="617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80;p61">
              <a:extLst>
                <a:ext uri="{FF2B5EF4-FFF2-40B4-BE49-F238E27FC236}">
                  <a16:creationId xmlns:a16="http://schemas.microsoft.com/office/drawing/2014/main" id="{4336386E-BB33-31C4-3E42-AFB29A031E3E}"/>
                </a:ext>
              </a:extLst>
            </p:cNvPr>
            <p:cNvSpPr/>
            <p:nvPr/>
          </p:nvSpPr>
          <p:spPr>
            <a:xfrm>
              <a:off x="895084" y="2998555"/>
              <a:ext cx="32814" cy="36650"/>
            </a:xfrm>
            <a:custGeom>
              <a:avLst/>
              <a:gdLst/>
              <a:ahLst/>
              <a:cxnLst/>
              <a:rect l="l" t="t" r="r" b="b"/>
              <a:pathLst>
                <a:path w="1249" h="1395" extrusionOk="0">
                  <a:moveTo>
                    <a:pt x="833" y="0"/>
                  </a:moveTo>
                  <a:lnTo>
                    <a:pt x="125" y="708"/>
                  </a:lnTo>
                  <a:cubicBezTo>
                    <a:pt x="0" y="833"/>
                    <a:pt x="0" y="1041"/>
                    <a:pt x="125" y="1173"/>
                  </a:cubicBezTo>
                  <a:lnTo>
                    <a:pt x="347" y="1395"/>
                  </a:lnTo>
                  <a:cubicBezTo>
                    <a:pt x="361" y="1325"/>
                    <a:pt x="396" y="1270"/>
                    <a:pt x="444" y="1221"/>
                  </a:cubicBezTo>
                  <a:lnTo>
                    <a:pt x="1249" y="417"/>
                  </a:lnTo>
                  <a:lnTo>
                    <a:pt x="833" y="0"/>
                  </a:lnTo>
                  <a:close/>
                </a:path>
              </a:pathLst>
            </a:custGeom>
            <a:solidFill>
              <a:srgbClr val="4760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81;p61">
              <a:extLst>
                <a:ext uri="{FF2B5EF4-FFF2-40B4-BE49-F238E27FC236}">
                  <a16:creationId xmlns:a16="http://schemas.microsoft.com/office/drawing/2014/main" id="{CC567828-5705-2848-5756-42EA564D3EB6}"/>
                </a:ext>
              </a:extLst>
            </p:cNvPr>
            <p:cNvSpPr/>
            <p:nvPr/>
          </p:nvSpPr>
          <p:spPr>
            <a:xfrm>
              <a:off x="903281" y="2964480"/>
              <a:ext cx="110266" cy="109504"/>
            </a:xfrm>
            <a:custGeom>
              <a:avLst/>
              <a:gdLst/>
              <a:ahLst/>
              <a:cxnLst/>
              <a:rect l="l" t="t" r="r" b="b"/>
              <a:pathLst>
                <a:path w="4197" h="4168" extrusionOk="0">
                  <a:moveTo>
                    <a:pt x="694" y="0"/>
                  </a:moveTo>
                  <a:lnTo>
                    <a:pt x="91" y="611"/>
                  </a:lnTo>
                  <a:cubicBezTo>
                    <a:pt x="0" y="694"/>
                    <a:pt x="0" y="833"/>
                    <a:pt x="91" y="916"/>
                  </a:cubicBezTo>
                  <a:lnTo>
                    <a:pt x="1436" y="2268"/>
                  </a:lnTo>
                  <a:lnTo>
                    <a:pt x="1936" y="2761"/>
                  </a:lnTo>
                  <a:lnTo>
                    <a:pt x="3267" y="4100"/>
                  </a:lnTo>
                  <a:cubicBezTo>
                    <a:pt x="3312" y="4145"/>
                    <a:pt x="3373" y="4167"/>
                    <a:pt x="3435" y="4167"/>
                  </a:cubicBezTo>
                  <a:cubicBezTo>
                    <a:pt x="3496" y="4167"/>
                    <a:pt x="3559" y="4145"/>
                    <a:pt x="3607" y="4100"/>
                  </a:cubicBezTo>
                  <a:lnTo>
                    <a:pt x="4197" y="3503"/>
                  </a:lnTo>
                  <a:lnTo>
                    <a:pt x="2699" y="2005"/>
                  </a:lnTo>
                  <a:lnTo>
                    <a:pt x="2199" y="1505"/>
                  </a:lnTo>
                  <a:lnTo>
                    <a:pt x="694" y="0"/>
                  </a:lnTo>
                  <a:close/>
                </a:path>
              </a:pathLst>
            </a:custGeom>
            <a:solidFill>
              <a:srgbClr val="BBC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582;p61">
              <a:extLst>
                <a:ext uri="{FF2B5EF4-FFF2-40B4-BE49-F238E27FC236}">
                  <a16:creationId xmlns:a16="http://schemas.microsoft.com/office/drawing/2014/main" id="{160CCA9A-41C2-5DBB-DCD7-6FC351D2127B}"/>
                </a:ext>
              </a:extLst>
            </p:cNvPr>
            <p:cNvSpPr/>
            <p:nvPr/>
          </p:nvSpPr>
          <p:spPr>
            <a:xfrm>
              <a:off x="903281" y="2964480"/>
              <a:ext cx="29557" cy="31185"/>
            </a:xfrm>
            <a:custGeom>
              <a:avLst/>
              <a:gdLst/>
              <a:ahLst/>
              <a:cxnLst/>
              <a:rect l="l" t="t" r="r" b="b"/>
              <a:pathLst>
                <a:path w="1125" h="1187" extrusionOk="0">
                  <a:moveTo>
                    <a:pt x="701" y="0"/>
                  </a:moveTo>
                  <a:lnTo>
                    <a:pt x="91" y="611"/>
                  </a:lnTo>
                  <a:cubicBezTo>
                    <a:pt x="0" y="694"/>
                    <a:pt x="0" y="833"/>
                    <a:pt x="91" y="923"/>
                  </a:cubicBezTo>
                  <a:lnTo>
                    <a:pt x="361" y="1186"/>
                  </a:lnTo>
                  <a:lnTo>
                    <a:pt x="1124" y="423"/>
                  </a:lnTo>
                  <a:lnTo>
                    <a:pt x="701"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83;p61">
              <a:extLst>
                <a:ext uri="{FF2B5EF4-FFF2-40B4-BE49-F238E27FC236}">
                  <a16:creationId xmlns:a16="http://schemas.microsoft.com/office/drawing/2014/main" id="{E3618003-982E-6F26-BFF9-39C24EB0B8BA}"/>
                </a:ext>
              </a:extLst>
            </p:cNvPr>
            <p:cNvSpPr/>
            <p:nvPr/>
          </p:nvSpPr>
          <p:spPr>
            <a:xfrm>
              <a:off x="854992" y="3038831"/>
              <a:ext cx="34154" cy="31185"/>
            </a:xfrm>
            <a:custGeom>
              <a:avLst/>
              <a:gdLst/>
              <a:ahLst/>
              <a:cxnLst/>
              <a:rect l="l" t="t" r="r" b="b"/>
              <a:pathLst>
                <a:path w="1300" h="1187" extrusionOk="0">
                  <a:moveTo>
                    <a:pt x="986" y="1"/>
                  </a:moveTo>
                  <a:cubicBezTo>
                    <a:pt x="935" y="1"/>
                    <a:pt x="881" y="21"/>
                    <a:pt x="833" y="70"/>
                  </a:cubicBezTo>
                  <a:lnTo>
                    <a:pt x="84" y="812"/>
                  </a:lnTo>
                  <a:cubicBezTo>
                    <a:pt x="0" y="895"/>
                    <a:pt x="0" y="1041"/>
                    <a:pt x="84" y="1124"/>
                  </a:cubicBezTo>
                  <a:cubicBezTo>
                    <a:pt x="129" y="1166"/>
                    <a:pt x="186" y="1186"/>
                    <a:pt x="242" y="1186"/>
                  </a:cubicBezTo>
                  <a:cubicBezTo>
                    <a:pt x="299" y="1186"/>
                    <a:pt x="354" y="1166"/>
                    <a:pt x="396" y="1124"/>
                  </a:cubicBezTo>
                  <a:lnTo>
                    <a:pt x="1145" y="375"/>
                  </a:lnTo>
                  <a:cubicBezTo>
                    <a:pt x="1299" y="221"/>
                    <a:pt x="1155" y="1"/>
                    <a:pt x="986" y="1"/>
                  </a:cubicBezTo>
                  <a:close/>
                </a:path>
              </a:pathLst>
            </a:custGeom>
            <a:solidFill>
              <a:srgbClr val="E5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84;p61">
              <a:extLst>
                <a:ext uri="{FF2B5EF4-FFF2-40B4-BE49-F238E27FC236}">
                  <a16:creationId xmlns:a16="http://schemas.microsoft.com/office/drawing/2014/main" id="{C4160DCD-1FC3-3701-BC2C-2B1E765F4140}"/>
                </a:ext>
              </a:extLst>
            </p:cNvPr>
            <p:cNvSpPr/>
            <p:nvPr/>
          </p:nvSpPr>
          <p:spPr>
            <a:xfrm>
              <a:off x="873934" y="3057800"/>
              <a:ext cx="34286" cy="31343"/>
            </a:xfrm>
            <a:custGeom>
              <a:avLst/>
              <a:gdLst/>
              <a:ahLst/>
              <a:cxnLst/>
              <a:rect l="l" t="t" r="r" b="b"/>
              <a:pathLst>
                <a:path w="1305" h="1193" extrusionOk="0">
                  <a:moveTo>
                    <a:pt x="987" y="0"/>
                  </a:moveTo>
                  <a:cubicBezTo>
                    <a:pt x="935" y="0"/>
                    <a:pt x="881" y="21"/>
                    <a:pt x="833" y="69"/>
                  </a:cubicBezTo>
                  <a:lnTo>
                    <a:pt x="91" y="818"/>
                  </a:lnTo>
                  <a:cubicBezTo>
                    <a:pt x="1" y="901"/>
                    <a:pt x="1" y="1040"/>
                    <a:pt x="91" y="1130"/>
                  </a:cubicBezTo>
                  <a:cubicBezTo>
                    <a:pt x="132" y="1172"/>
                    <a:pt x="188" y="1193"/>
                    <a:pt x="244" y="1193"/>
                  </a:cubicBezTo>
                  <a:cubicBezTo>
                    <a:pt x="301" y="1193"/>
                    <a:pt x="358" y="1172"/>
                    <a:pt x="403" y="1130"/>
                  </a:cubicBezTo>
                  <a:lnTo>
                    <a:pt x="1145" y="381"/>
                  </a:lnTo>
                  <a:cubicBezTo>
                    <a:pt x="1305" y="221"/>
                    <a:pt x="1158" y="0"/>
                    <a:pt x="987" y="0"/>
                  </a:cubicBezTo>
                  <a:close/>
                </a:path>
              </a:pathLst>
            </a:custGeom>
            <a:solidFill>
              <a:srgbClr val="E5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85;p61">
              <a:extLst>
                <a:ext uri="{FF2B5EF4-FFF2-40B4-BE49-F238E27FC236}">
                  <a16:creationId xmlns:a16="http://schemas.microsoft.com/office/drawing/2014/main" id="{CD6935EB-67F5-812A-7832-28D3C4054382}"/>
                </a:ext>
              </a:extLst>
            </p:cNvPr>
            <p:cNvSpPr/>
            <p:nvPr/>
          </p:nvSpPr>
          <p:spPr>
            <a:xfrm>
              <a:off x="912213" y="3095895"/>
              <a:ext cx="34102" cy="31343"/>
            </a:xfrm>
            <a:custGeom>
              <a:avLst/>
              <a:gdLst/>
              <a:ahLst/>
              <a:cxnLst/>
              <a:rect l="l" t="t" r="r" b="b"/>
              <a:pathLst>
                <a:path w="1298" h="1193" extrusionOk="0">
                  <a:moveTo>
                    <a:pt x="983" y="0"/>
                  </a:moveTo>
                  <a:cubicBezTo>
                    <a:pt x="932" y="0"/>
                    <a:pt x="879" y="20"/>
                    <a:pt x="833" y="69"/>
                  </a:cubicBezTo>
                  <a:lnTo>
                    <a:pt x="83" y="818"/>
                  </a:lnTo>
                  <a:cubicBezTo>
                    <a:pt x="0" y="901"/>
                    <a:pt x="0" y="1040"/>
                    <a:pt x="83" y="1130"/>
                  </a:cubicBezTo>
                  <a:cubicBezTo>
                    <a:pt x="125" y="1172"/>
                    <a:pt x="181" y="1192"/>
                    <a:pt x="237" y="1192"/>
                  </a:cubicBezTo>
                  <a:cubicBezTo>
                    <a:pt x="293" y="1192"/>
                    <a:pt x="351" y="1172"/>
                    <a:pt x="396" y="1130"/>
                  </a:cubicBezTo>
                  <a:lnTo>
                    <a:pt x="1138" y="381"/>
                  </a:lnTo>
                  <a:cubicBezTo>
                    <a:pt x="1297" y="221"/>
                    <a:pt x="1151" y="0"/>
                    <a:pt x="983" y="0"/>
                  </a:cubicBezTo>
                  <a:close/>
                </a:path>
              </a:pathLst>
            </a:custGeom>
            <a:solidFill>
              <a:srgbClr val="E5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86;p61">
              <a:extLst>
                <a:ext uri="{FF2B5EF4-FFF2-40B4-BE49-F238E27FC236}">
                  <a16:creationId xmlns:a16="http://schemas.microsoft.com/office/drawing/2014/main" id="{DC92971D-ED83-0B8E-5EED-A72A424EB692}"/>
                </a:ext>
              </a:extLst>
            </p:cNvPr>
            <p:cNvSpPr/>
            <p:nvPr/>
          </p:nvSpPr>
          <p:spPr>
            <a:xfrm>
              <a:off x="893061" y="3076926"/>
              <a:ext cx="34312" cy="31343"/>
            </a:xfrm>
            <a:custGeom>
              <a:avLst/>
              <a:gdLst/>
              <a:ahLst/>
              <a:cxnLst/>
              <a:rect l="l" t="t" r="r" b="b"/>
              <a:pathLst>
                <a:path w="1306" h="1193" extrusionOk="0">
                  <a:moveTo>
                    <a:pt x="987" y="1"/>
                  </a:moveTo>
                  <a:cubicBezTo>
                    <a:pt x="936" y="1"/>
                    <a:pt x="882" y="21"/>
                    <a:pt x="833" y="69"/>
                  </a:cubicBezTo>
                  <a:lnTo>
                    <a:pt x="91" y="818"/>
                  </a:lnTo>
                  <a:cubicBezTo>
                    <a:pt x="1" y="902"/>
                    <a:pt x="1" y="1040"/>
                    <a:pt x="91" y="1131"/>
                  </a:cubicBezTo>
                  <a:cubicBezTo>
                    <a:pt x="133" y="1172"/>
                    <a:pt x="188" y="1193"/>
                    <a:pt x="245" y="1193"/>
                  </a:cubicBezTo>
                  <a:cubicBezTo>
                    <a:pt x="301" y="1193"/>
                    <a:pt x="358" y="1172"/>
                    <a:pt x="403" y="1131"/>
                  </a:cubicBezTo>
                  <a:lnTo>
                    <a:pt x="1145" y="381"/>
                  </a:lnTo>
                  <a:cubicBezTo>
                    <a:pt x="1305" y="222"/>
                    <a:pt x="1158" y="1"/>
                    <a:pt x="987" y="1"/>
                  </a:cubicBezTo>
                  <a:close/>
                </a:path>
              </a:pathLst>
            </a:custGeom>
            <a:solidFill>
              <a:srgbClr val="E5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87;p61">
              <a:extLst>
                <a:ext uri="{FF2B5EF4-FFF2-40B4-BE49-F238E27FC236}">
                  <a16:creationId xmlns:a16="http://schemas.microsoft.com/office/drawing/2014/main" id="{E91D0594-867B-D7B0-08E5-11F7E890C6F1}"/>
                </a:ext>
              </a:extLst>
            </p:cNvPr>
            <p:cNvSpPr/>
            <p:nvPr/>
          </p:nvSpPr>
          <p:spPr>
            <a:xfrm>
              <a:off x="1141809" y="2763601"/>
              <a:ext cx="73668" cy="72801"/>
            </a:xfrm>
            <a:custGeom>
              <a:avLst/>
              <a:gdLst/>
              <a:ahLst/>
              <a:cxnLst/>
              <a:rect l="l" t="t" r="r" b="b"/>
              <a:pathLst>
                <a:path w="2804" h="2771" extrusionOk="0">
                  <a:moveTo>
                    <a:pt x="2567" y="0"/>
                  </a:moveTo>
                  <a:cubicBezTo>
                    <a:pt x="2547" y="0"/>
                    <a:pt x="2526" y="3"/>
                    <a:pt x="2505" y="10"/>
                  </a:cubicBezTo>
                  <a:lnTo>
                    <a:pt x="1" y="745"/>
                  </a:lnTo>
                  <a:lnTo>
                    <a:pt x="2033" y="2770"/>
                  </a:lnTo>
                  <a:lnTo>
                    <a:pt x="2761" y="266"/>
                  </a:lnTo>
                  <a:cubicBezTo>
                    <a:pt x="2804" y="128"/>
                    <a:pt x="2700" y="0"/>
                    <a:pt x="2567"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588;p61">
              <a:extLst>
                <a:ext uri="{FF2B5EF4-FFF2-40B4-BE49-F238E27FC236}">
                  <a16:creationId xmlns:a16="http://schemas.microsoft.com/office/drawing/2014/main" id="{EF5E8A0A-17B9-00E3-2250-3528FB60A3A8}"/>
                </a:ext>
              </a:extLst>
            </p:cNvPr>
            <p:cNvSpPr/>
            <p:nvPr/>
          </p:nvSpPr>
          <p:spPr>
            <a:xfrm>
              <a:off x="1141809" y="2763601"/>
              <a:ext cx="73484" cy="31974"/>
            </a:xfrm>
            <a:custGeom>
              <a:avLst/>
              <a:gdLst/>
              <a:ahLst/>
              <a:cxnLst/>
              <a:rect l="l" t="t" r="r" b="b"/>
              <a:pathLst>
                <a:path w="2797" h="1217" extrusionOk="0">
                  <a:moveTo>
                    <a:pt x="2563" y="0"/>
                  </a:moveTo>
                  <a:cubicBezTo>
                    <a:pt x="2544" y="0"/>
                    <a:pt x="2524" y="3"/>
                    <a:pt x="2505" y="10"/>
                  </a:cubicBezTo>
                  <a:lnTo>
                    <a:pt x="1686" y="245"/>
                  </a:lnTo>
                  <a:lnTo>
                    <a:pt x="1" y="745"/>
                  </a:lnTo>
                  <a:lnTo>
                    <a:pt x="472" y="1217"/>
                  </a:lnTo>
                  <a:lnTo>
                    <a:pt x="2671" y="578"/>
                  </a:lnTo>
                  <a:lnTo>
                    <a:pt x="2754" y="266"/>
                  </a:lnTo>
                  <a:cubicBezTo>
                    <a:pt x="2797" y="133"/>
                    <a:pt x="2692" y="0"/>
                    <a:pt x="2563"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89;p61">
              <a:extLst>
                <a:ext uri="{FF2B5EF4-FFF2-40B4-BE49-F238E27FC236}">
                  <a16:creationId xmlns:a16="http://schemas.microsoft.com/office/drawing/2014/main" id="{033407D9-438B-094A-D613-4EE49DCF580D}"/>
                </a:ext>
              </a:extLst>
            </p:cNvPr>
            <p:cNvSpPr/>
            <p:nvPr/>
          </p:nvSpPr>
          <p:spPr>
            <a:xfrm>
              <a:off x="919491" y="2924099"/>
              <a:ext cx="135435" cy="133780"/>
            </a:xfrm>
            <a:custGeom>
              <a:avLst/>
              <a:gdLst/>
              <a:ahLst/>
              <a:cxnLst/>
              <a:rect l="l" t="t" r="r" b="b"/>
              <a:pathLst>
                <a:path w="5155" h="5092" extrusionOk="0">
                  <a:moveTo>
                    <a:pt x="4759" y="1"/>
                  </a:moveTo>
                  <a:cubicBezTo>
                    <a:pt x="4676" y="1"/>
                    <a:pt x="4592" y="32"/>
                    <a:pt x="4530" y="95"/>
                  </a:cubicBezTo>
                  <a:lnTo>
                    <a:pt x="126" y="4499"/>
                  </a:lnTo>
                  <a:cubicBezTo>
                    <a:pt x="1" y="4624"/>
                    <a:pt x="1" y="4832"/>
                    <a:pt x="126" y="4957"/>
                  </a:cubicBezTo>
                  <a:lnTo>
                    <a:pt x="160" y="4999"/>
                  </a:lnTo>
                  <a:cubicBezTo>
                    <a:pt x="222" y="5060"/>
                    <a:pt x="304" y="5091"/>
                    <a:pt x="386" y="5091"/>
                  </a:cubicBezTo>
                  <a:cubicBezTo>
                    <a:pt x="470" y="5091"/>
                    <a:pt x="555" y="5058"/>
                    <a:pt x="618" y="4992"/>
                  </a:cubicBezTo>
                  <a:lnTo>
                    <a:pt x="5022" y="587"/>
                  </a:lnTo>
                  <a:cubicBezTo>
                    <a:pt x="5154" y="462"/>
                    <a:pt x="5154" y="254"/>
                    <a:pt x="5022" y="129"/>
                  </a:cubicBezTo>
                  <a:lnTo>
                    <a:pt x="4988" y="95"/>
                  </a:lnTo>
                  <a:cubicBezTo>
                    <a:pt x="4925" y="32"/>
                    <a:pt x="4842" y="1"/>
                    <a:pt x="4759"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90;p61">
              <a:extLst>
                <a:ext uri="{FF2B5EF4-FFF2-40B4-BE49-F238E27FC236}">
                  <a16:creationId xmlns:a16="http://schemas.microsoft.com/office/drawing/2014/main" id="{82BF0989-360E-743E-1136-65F75D5AFDC7}"/>
                </a:ext>
              </a:extLst>
            </p:cNvPr>
            <p:cNvSpPr/>
            <p:nvPr/>
          </p:nvSpPr>
          <p:spPr>
            <a:xfrm>
              <a:off x="919491" y="2924099"/>
              <a:ext cx="135435" cy="133780"/>
            </a:xfrm>
            <a:custGeom>
              <a:avLst/>
              <a:gdLst/>
              <a:ahLst/>
              <a:cxnLst/>
              <a:rect l="l" t="t" r="r" b="b"/>
              <a:pathLst>
                <a:path w="5155" h="5092" extrusionOk="0">
                  <a:moveTo>
                    <a:pt x="4759" y="1"/>
                  </a:moveTo>
                  <a:cubicBezTo>
                    <a:pt x="4676" y="1"/>
                    <a:pt x="4592" y="32"/>
                    <a:pt x="4530" y="95"/>
                  </a:cubicBezTo>
                  <a:lnTo>
                    <a:pt x="126" y="4499"/>
                  </a:lnTo>
                  <a:cubicBezTo>
                    <a:pt x="1" y="4624"/>
                    <a:pt x="1" y="4832"/>
                    <a:pt x="126" y="4957"/>
                  </a:cubicBezTo>
                  <a:lnTo>
                    <a:pt x="160" y="4999"/>
                  </a:lnTo>
                  <a:cubicBezTo>
                    <a:pt x="222" y="5060"/>
                    <a:pt x="304" y="5091"/>
                    <a:pt x="386" y="5091"/>
                  </a:cubicBezTo>
                  <a:cubicBezTo>
                    <a:pt x="470" y="5091"/>
                    <a:pt x="555" y="5058"/>
                    <a:pt x="618" y="4992"/>
                  </a:cubicBezTo>
                  <a:lnTo>
                    <a:pt x="5022" y="587"/>
                  </a:lnTo>
                  <a:cubicBezTo>
                    <a:pt x="5154" y="462"/>
                    <a:pt x="5154" y="254"/>
                    <a:pt x="5022" y="129"/>
                  </a:cubicBezTo>
                  <a:lnTo>
                    <a:pt x="4988" y="95"/>
                  </a:lnTo>
                  <a:cubicBezTo>
                    <a:pt x="4925" y="32"/>
                    <a:pt x="4842" y="1"/>
                    <a:pt x="4759"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91;p61">
              <a:extLst>
                <a:ext uri="{FF2B5EF4-FFF2-40B4-BE49-F238E27FC236}">
                  <a16:creationId xmlns:a16="http://schemas.microsoft.com/office/drawing/2014/main" id="{600DCAB6-E9A6-2635-9B40-C51772383519}"/>
                </a:ext>
              </a:extLst>
            </p:cNvPr>
            <p:cNvSpPr/>
            <p:nvPr/>
          </p:nvSpPr>
          <p:spPr>
            <a:xfrm>
              <a:off x="919491" y="2924152"/>
              <a:ext cx="133254" cy="133648"/>
            </a:xfrm>
            <a:custGeom>
              <a:avLst/>
              <a:gdLst/>
              <a:ahLst/>
              <a:cxnLst/>
              <a:rect l="l" t="t" r="r" b="b"/>
              <a:pathLst>
                <a:path w="5072" h="5087" extrusionOk="0">
                  <a:moveTo>
                    <a:pt x="4762" y="1"/>
                  </a:moveTo>
                  <a:cubicBezTo>
                    <a:pt x="4676" y="1"/>
                    <a:pt x="4589" y="34"/>
                    <a:pt x="4523" y="100"/>
                  </a:cubicBezTo>
                  <a:lnTo>
                    <a:pt x="132" y="4490"/>
                  </a:lnTo>
                  <a:cubicBezTo>
                    <a:pt x="1" y="4622"/>
                    <a:pt x="1" y="4837"/>
                    <a:pt x="132" y="4962"/>
                  </a:cubicBezTo>
                  <a:lnTo>
                    <a:pt x="153" y="4990"/>
                  </a:lnTo>
                  <a:cubicBezTo>
                    <a:pt x="216" y="5045"/>
                    <a:pt x="299" y="5080"/>
                    <a:pt x="382" y="5087"/>
                  </a:cubicBezTo>
                  <a:cubicBezTo>
                    <a:pt x="306" y="4955"/>
                    <a:pt x="327" y="4781"/>
                    <a:pt x="438" y="4671"/>
                  </a:cubicBezTo>
                  <a:lnTo>
                    <a:pt x="4828" y="280"/>
                  </a:lnTo>
                  <a:cubicBezTo>
                    <a:pt x="4891" y="217"/>
                    <a:pt x="4974" y="183"/>
                    <a:pt x="5071" y="183"/>
                  </a:cubicBezTo>
                  <a:cubicBezTo>
                    <a:pt x="5057" y="162"/>
                    <a:pt x="5036" y="141"/>
                    <a:pt x="5022" y="120"/>
                  </a:cubicBezTo>
                  <a:lnTo>
                    <a:pt x="5002" y="100"/>
                  </a:lnTo>
                  <a:cubicBezTo>
                    <a:pt x="4936" y="34"/>
                    <a:pt x="4849" y="1"/>
                    <a:pt x="4762" y="1"/>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תמונה 1">
            <a:extLst>
              <a:ext uri="{FF2B5EF4-FFF2-40B4-BE49-F238E27FC236}">
                <a16:creationId xmlns:a16="http://schemas.microsoft.com/office/drawing/2014/main" id="{74EF32A3-A418-1AFF-C9E5-388550AE1A29}"/>
              </a:ext>
            </a:extLst>
          </p:cNvPr>
          <p:cNvPicPr>
            <a:picLocks noChangeAspect="1"/>
          </p:cNvPicPr>
          <p:nvPr/>
        </p:nvPicPr>
        <p:blipFill>
          <a:blip r:embed="rId3"/>
          <a:stretch>
            <a:fillRect/>
          </a:stretch>
        </p:blipFill>
        <p:spPr>
          <a:xfrm>
            <a:off x="466605" y="3155579"/>
            <a:ext cx="4011968" cy="1909974"/>
          </a:xfrm>
          <a:prstGeom prst="rect">
            <a:avLst/>
          </a:prstGeom>
        </p:spPr>
      </p:pic>
      <p:pic>
        <p:nvPicPr>
          <p:cNvPr id="3" name="תמונה 2">
            <a:extLst>
              <a:ext uri="{FF2B5EF4-FFF2-40B4-BE49-F238E27FC236}">
                <a16:creationId xmlns:a16="http://schemas.microsoft.com/office/drawing/2014/main" id="{856EA8FC-7FF2-7BD5-A5E7-6E5E8F136A1F}"/>
              </a:ext>
            </a:extLst>
          </p:cNvPr>
          <p:cNvPicPr>
            <a:picLocks noChangeAspect="1"/>
          </p:cNvPicPr>
          <p:nvPr/>
        </p:nvPicPr>
        <p:blipFill>
          <a:blip r:embed="rId4"/>
          <a:stretch>
            <a:fillRect/>
          </a:stretch>
        </p:blipFill>
        <p:spPr>
          <a:xfrm>
            <a:off x="4533772" y="3161599"/>
            <a:ext cx="4011969" cy="1903953"/>
          </a:xfrm>
          <a:prstGeom prst="rect">
            <a:avLst/>
          </a:prstGeom>
        </p:spPr>
      </p:pic>
    </p:spTree>
    <p:extLst>
      <p:ext uri="{BB962C8B-B14F-4D97-AF65-F5344CB8AC3E}">
        <p14:creationId xmlns:p14="http://schemas.microsoft.com/office/powerpoint/2010/main" val="140672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3">
          <a:extLst>
            <a:ext uri="{FF2B5EF4-FFF2-40B4-BE49-F238E27FC236}">
              <a16:creationId xmlns:a16="http://schemas.microsoft.com/office/drawing/2014/main" id="{2F8B3CC0-C965-81AD-AE67-6E3728E3AD0D}"/>
            </a:ext>
          </a:extLst>
        </p:cNvPr>
        <p:cNvGrpSpPr/>
        <p:nvPr/>
      </p:nvGrpSpPr>
      <p:grpSpPr>
        <a:xfrm>
          <a:off x="0" y="0"/>
          <a:ext cx="0" cy="0"/>
          <a:chOff x="0" y="0"/>
          <a:chExt cx="0" cy="0"/>
        </a:xfrm>
      </p:grpSpPr>
      <p:sp>
        <p:nvSpPr>
          <p:cNvPr id="755" name="Google Shape;755;p28">
            <a:extLst>
              <a:ext uri="{FF2B5EF4-FFF2-40B4-BE49-F238E27FC236}">
                <a16:creationId xmlns:a16="http://schemas.microsoft.com/office/drawing/2014/main" id="{B13A177D-125E-9321-220A-2CFA7DB44CF7}"/>
              </a:ext>
            </a:extLst>
          </p:cNvPr>
          <p:cNvSpPr txBox="1">
            <a:spLocks noGrp="1"/>
          </p:cNvSpPr>
          <p:nvPr>
            <p:ph type="ctrTitle"/>
          </p:nvPr>
        </p:nvSpPr>
        <p:spPr>
          <a:xfrm>
            <a:off x="1406411" y="0"/>
            <a:ext cx="7180034" cy="918932"/>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משוב עמיתים – ציון </a:t>
            </a:r>
            <a:r>
              <a:rPr lang="en-US" dirty="0">
                <a:latin typeface="Calibri" panose="020F0502020204030204" pitchFamily="34" charset="0"/>
                <a:ea typeface="Calibri" panose="020F0502020204030204" pitchFamily="34" charset="0"/>
                <a:cs typeface="Calibri" panose="020F0502020204030204" pitchFamily="34" charset="0"/>
              </a:rPr>
              <a:t>SUS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756" name="Google Shape;756;p28">
            <a:extLst>
              <a:ext uri="{FF2B5EF4-FFF2-40B4-BE49-F238E27FC236}">
                <a16:creationId xmlns:a16="http://schemas.microsoft.com/office/drawing/2014/main" id="{BE2E981B-E1F7-115B-3B74-A64A8D598FE5}"/>
              </a:ext>
            </a:extLst>
          </p:cNvPr>
          <p:cNvSpPr txBox="1">
            <a:spLocks noGrp="1"/>
          </p:cNvSpPr>
          <p:nvPr>
            <p:ph type="subTitle" idx="1"/>
          </p:nvPr>
        </p:nvSpPr>
        <p:spPr>
          <a:xfrm>
            <a:off x="709954" y="760054"/>
            <a:ext cx="8028891" cy="3903845"/>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1600" dirty="0">
                <a:latin typeface="Calibri" panose="020F0502020204030204" pitchFamily="34" charset="0"/>
                <a:ea typeface="Calibri" panose="020F0502020204030204" pitchFamily="34" charset="0"/>
                <a:cs typeface="Calibri" panose="020F0502020204030204" pitchFamily="34" charset="0"/>
              </a:rPr>
              <a:t>🧑‍💼 </a:t>
            </a:r>
            <a:r>
              <a:rPr lang="he-IL" sz="1600" b="1" dirty="0">
                <a:latin typeface="Calibri" panose="020F0502020204030204" pitchFamily="34" charset="0"/>
                <a:ea typeface="Calibri" panose="020F0502020204030204" pitchFamily="34" charset="0"/>
                <a:cs typeface="Calibri" panose="020F0502020204030204" pitchFamily="34" charset="0"/>
              </a:rPr>
              <a:t>הערכת מומחה – מקסים </a:t>
            </a:r>
            <a:r>
              <a:rPr lang="he-IL" sz="1600" b="1" dirty="0" err="1">
                <a:latin typeface="Calibri" panose="020F0502020204030204" pitchFamily="34" charset="0"/>
                <a:ea typeface="Calibri" panose="020F0502020204030204" pitchFamily="34" charset="0"/>
                <a:cs typeface="Calibri" panose="020F0502020204030204" pitchFamily="34" charset="0"/>
              </a:rPr>
              <a:t>דיקטוביץ</a:t>
            </a:r>
            <a:endParaRPr lang="he-IL" sz="1600" b="1" dirty="0">
              <a:latin typeface="Calibri" panose="020F0502020204030204" pitchFamily="34" charset="0"/>
              <a:ea typeface="Calibri" panose="020F0502020204030204" pitchFamily="34" charset="0"/>
              <a:cs typeface="Calibri" panose="020F0502020204030204" pitchFamily="34" charset="0"/>
            </a:endParaRPr>
          </a:p>
          <a:p>
            <a:pPr marL="0" lvl="0" indent="0" algn="r" rtl="1">
              <a:spcBef>
                <a:spcPts val="0"/>
              </a:spcBef>
              <a:spcAft>
                <a:spcPts val="0"/>
              </a:spcAft>
              <a:buNone/>
            </a:pPr>
            <a:r>
              <a:rPr lang="he-IL" sz="1400" b="1" dirty="0">
                <a:latin typeface="Calibri" panose="020F0502020204030204" pitchFamily="34" charset="0"/>
                <a:ea typeface="Calibri" panose="020F0502020204030204" pitchFamily="34" charset="0"/>
                <a:cs typeface="Calibri" panose="020F0502020204030204" pitchFamily="34" charset="0"/>
              </a:rPr>
              <a:t>רקע: </a:t>
            </a:r>
            <a:r>
              <a:rPr lang="he-IL" sz="1400" dirty="0">
                <a:latin typeface="Calibri" panose="020F0502020204030204" pitchFamily="34" charset="0"/>
                <a:ea typeface="Calibri" panose="020F0502020204030204" pitchFamily="34" charset="0"/>
                <a:cs typeface="Calibri" panose="020F0502020204030204" pitchFamily="34" charset="0"/>
              </a:rPr>
              <a:t>מקסים הוא מוביל טכנולוגי עם ניסיון רב בפיתוח אפליקציות מבוססות מציאות רבודה </a:t>
            </a:r>
            <a:r>
              <a:rPr lang="en-US" sz="1400" dirty="0">
                <a:latin typeface="Calibri" panose="020F0502020204030204" pitchFamily="34" charset="0"/>
                <a:ea typeface="Calibri" panose="020F0502020204030204" pitchFamily="34" charset="0"/>
                <a:cs typeface="Calibri" panose="020F0502020204030204" pitchFamily="34" charset="0"/>
              </a:rPr>
              <a:t>(AR)</a:t>
            </a:r>
            <a:r>
              <a:rPr lang="he-IL" sz="1400" dirty="0">
                <a:latin typeface="Calibri" panose="020F0502020204030204" pitchFamily="34" charset="0"/>
                <a:ea typeface="Calibri" panose="020F0502020204030204" pitchFamily="34" charset="0"/>
                <a:cs typeface="Calibri" panose="020F0502020204030204" pitchFamily="34" charset="0"/>
              </a:rPr>
              <a:t> בעל היכרות עמוקה עם חוויות אינטראקטיביות במוזיאונים.</a:t>
            </a:r>
          </a:p>
          <a:p>
            <a:pPr marL="0" lvl="0" indent="0" algn="r" rtl="1">
              <a:spcBef>
                <a:spcPts val="0"/>
              </a:spcBef>
              <a:spcAft>
                <a:spcPts val="0"/>
              </a:spcAft>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0" lvl="0" indent="0" algn="r" rtl="1">
              <a:spcBef>
                <a:spcPts val="0"/>
              </a:spcBef>
              <a:spcAft>
                <a:spcPts val="0"/>
              </a:spcAft>
              <a:buNone/>
            </a:pPr>
            <a:r>
              <a:rPr lang="he-IL" sz="1400" b="1" dirty="0">
                <a:latin typeface="Calibri" panose="020F0502020204030204" pitchFamily="34" charset="0"/>
                <a:ea typeface="Calibri" panose="020F0502020204030204" pitchFamily="34" charset="0"/>
                <a:cs typeface="Calibri" panose="020F0502020204030204" pitchFamily="34" charset="0"/>
              </a:rPr>
              <a:t>סיכום ההתנסות:</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במהלך ראיון קצר שנערך לאחר ההתנסות באפליקציה, מקסים תיאר את החוויה </a:t>
            </a:r>
            <a:r>
              <a:rPr lang="he-IL" sz="1400" dirty="0" err="1">
                <a:latin typeface="Calibri" panose="020F0502020204030204" pitchFamily="34" charset="0"/>
                <a:ea typeface="Calibri" panose="020F0502020204030204" pitchFamily="34" charset="0"/>
                <a:cs typeface="Calibri" panose="020F0502020204030204" pitchFamily="34" charset="0"/>
              </a:rPr>
              <a:t>כ־"מפתיעה</a:t>
            </a:r>
            <a:r>
              <a:rPr lang="he-IL" sz="1400" dirty="0">
                <a:latin typeface="Calibri" panose="020F0502020204030204" pitchFamily="34" charset="0"/>
                <a:ea typeface="Calibri" panose="020F0502020204030204" pitchFamily="34" charset="0"/>
                <a:cs typeface="Calibri" panose="020F0502020204030204" pitchFamily="34" charset="0"/>
              </a:rPr>
              <a:t> וחווייתית", במיוחד בזכות שילוב הקריינות והאנימציות.</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לדבריו, האפליקציה מותאמת לקהל היעד ומעבירה תוכן בצורה מרתקת.</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הוא ציין לטובה את האלמנטים </a:t>
            </a:r>
            <a:r>
              <a:rPr lang="he-IL" sz="1400" dirty="0" err="1">
                <a:latin typeface="Calibri" panose="020F0502020204030204" pitchFamily="34" charset="0"/>
                <a:ea typeface="Calibri" panose="020F0502020204030204" pitchFamily="34" charset="0"/>
                <a:cs typeface="Calibri" panose="020F0502020204030204" pitchFamily="34" charset="0"/>
              </a:rPr>
              <a:t>התלת־ממדיים</a:t>
            </a:r>
            <a:r>
              <a:rPr lang="he-IL" sz="1400" dirty="0">
                <a:latin typeface="Calibri" panose="020F0502020204030204" pitchFamily="34" charset="0"/>
                <a:ea typeface="Calibri" panose="020F0502020204030204" pitchFamily="34" charset="0"/>
                <a:cs typeface="Calibri" panose="020F0502020204030204" pitchFamily="34" charset="0"/>
              </a:rPr>
              <a:t> והמליץ להוסיף מוזיקת רקע ואפשרות להרחבת החוויה למיצגים נוספים.</a:t>
            </a:r>
          </a:p>
          <a:p>
            <a:pPr marL="0" lvl="0" indent="0" algn="r" rtl="1">
              <a:spcBef>
                <a:spcPts val="0"/>
              </a:spcBef>
              <a:spcAft>
                <a:spcPts val="0"/>
              </a:spcAft>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0" lvl="0" indent="0" algn="r" rtl="1">
              <a:spcBef>
                <a:spcPts val="0"/>
              </a:spcBef>
              <a:spcAft>
                <a:spcPts val="0"/>
              </a:spcAft>
              <a:buNone/>
            </a:pPr>
            <a:r>
              <a:rPr lang="he-IL" sz="1600" dirty="0">
                <a:latin typeface="Calibri" panose="020F0502020204030204" pitchFamily="34" charset="0"/>
                <a:ea typeface="Calibri" panose="020F0502020204030204" pitchFamily="34" charset="0"/>
                <a:cs typeface="Calibri" panose="020F0502020204030204" pitchFamily="34" charset="0"/>
              </a:rPr>
              <a:t>📊 </a:t>
            </a:r>
            <a:r>
              <a:rPr lang="he-IL" sz="1400" dirty="0">
                <a:latin typeface="Calibri" panose="020F0502020204030204" pitchFamily="34" charset="0"/>
                <a:ea typeface="Calibri" panose="020F0502020204030204" pitchFamily="34" charset="0"/>
                <a:cs typeface="Calibri" panose="020F0502020204030204" pitchFamily="34" charset="0"/>
              </a:rPr>
              <a:t>ציון שימושיות </a:t>
            </a:r>
            <a:r>
              <a:rPr lang="en-US" sz="1400" dirty="0">
                <a:latin typeface="Calibri" panose="020F0502020204030204" pitchFamily="34" charset="0"/>
                <a:ea typeface="Calibri" panose="020F0502020204030204" pitchFamily="34" charset="0"/>
                <a:cs typeface="Calibri" panose="020F0502020204030204" pitchFamily="34" charset="0"/>
              </a:rPr>
              <a:t>SUS</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b="1" dirty="0">
                <a:latin typeface="Calibri" panose="020F0502020204030204" pitchFamily="34" charset="0"/>
                <a:ea typeface="Calibri" panose="020F0502020204030204" pitchFamily="34" charset="0"/>
                <a:cs typeface="Calibri" panose="020F0502020204030204" pitchFamily="34" charset="0"/>
              </a:rPr>
              <a:t>95</a:t>
            </a:r>
            <a:r>
              <a:rPr lang="en-US" sz="1400" dirty="0">
                <a:latin typeface="Calibri" panose="020F0502020204030204" pitchFamily="34" charset="0"/>
                <a:ea typeface="Calibri" panose="020F0502020204030204" pitchFamily="34" charset="0"/>
                <a:cs typeface="Calibri" panose="020F0502020204030204" pitchFamily="34" charset="0"/>
              </a:rPr>
              <a:t>/100</a:t>
            </a:r>
            <a:endParaRPr lang="he-IL" sz="1400" dirty="0">
              <a:latin typeface="Calibri" panose="020F0502020204030204" pitchFamily="34" charset="0"/>
              <a:ea typeface="Calibri" panose="020F0502020204030204" pitchFamily="34" charset="0"/>
              <a:cs typeface="Calibri" panose="020F0502020204030204" pitchFamily="34" charset="0"/>
            </a:endParaRP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פירוש הציון:</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 שימושיות גבוהה מאוד</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 תחושת ביטחון ונוחות</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 ממשק מובן וברור גם ללא הדרכה</a:t>
            </a:r>
          </a:p>
          <a:p>
            <a:pPr marL="0" lvl="0" indent="0" algn="r" rtl="1">
              <a:spcBef>
                <a:spcPts val="0"/>
              </a:spcBef>
              <a:spcAft>
                <a:spcPts val="0"/>
              </a:spcAft>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0" lvl="0" indent="0" algn="r" rtl="1">
              <a:spcBef>
                <a:spcPts val="0"/>
              </a:spcBef>
              <a:spcAft>
                <a:spcPts val="0"/>
              </a:spcAft>
              <a:buNone/>
            </a:pPr>
            <a:endParaRPr lang="he-IL"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6374726"/>
      </p:ext>
    </p:extLst>
  </p:cSld>
  <p:clrMapOvr>
    <a:masterClrMapping/>
  </p:clrMapOvr>
</p:sld>
</file>

<file path=ppt/theme/theme1.xml><?xml version="1.0" encoding="utf-8"?>
<a:theme xmlns:a="http://schemas.openxmlformats.org/drawingml/2006/main"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822</Words>
  <Application>Microsoft Office PowerPoint</Application>
  <PresentationFormat>‫הצגה על המסך (16:9)</PresentationFormat>
  <Paragraphs>63</Paragraphs>
  <Slides>10</Slides>
  <Notes>10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10</vt:i4>
      </vt:variant>
    </vt:vector>
  </HeadingPairs>
  <TitlesOfParts>
    <vt:vector size="16" baseType="lpstr">
      <vt:lpstr>Arial</vt:lpstr>
      <vt:lpstr>Epilogue</vt:lpstr>
      <vt:lpstr>Lato</vt:lpstr>
      <vt:lpstr>Calibri</vt:lpstr>
      <vt:lpstr>Nunito Light</vt:lpstr>
      <vt:lpstr>Multimedia Software Pitch Deck by Slidesgo</vt:lpstr>
      <vt:lpstr>הסירה העתיקה מגינוסר</vt:lpstr>
      <vt:lpstr>רקע היסטורי</vt:lpstr>
      <vt:lpstr>דרישות המערכת</vt:lpstr>
      <vt:lpstr>דרישות המערכת</vt:lpstr>
      <vt:lpstr>דרישות המערכת</vt:lpstr>
      <vt:lpstr>ארכיטקטורת המערכת</vt:lpstr>
      <vt:lpstr>פ'יצרים מעניינים במערכת</vt:lpstr>
      <vt:lpstr>פ'יצרים מעניינים במערכת</vt:lpstr>
      <vt:lpstr>משוב עמיתים – ציון SUS</vt:lpstr>
      <vt:lpstr>תודה על ההקשבה!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Eden Kantor</dc:creator>
  <cp:lastModifiedBy>עדן קנטור</cp:lastModifiedBy>
  <cp:revision>3</cp:revision>
  <dcterms:modified xsi:type="dcterms:W3CDTF">2025-06-26T11:58:09Z</dcterms:modified>
</cp:coreProperties>
</file>